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Roboto"/>
      <p:regular r:id="rId60"/>
      <p:bold r:id="rId61"/>
      <p:italic r:id="rId62"/>
      <p:boldItalic r:id="rId63"/>
    </p:embeddedFont>
    <p:embeddedFont>
      <p:font typeface="Nunito"/>
      <p:regular r:id="rId64"/>
      <p:bold r:id="rId65"/>
      <p:italic r:id="rId66"/>
      <p:boldItalic r:id="rId67"/>
    </p:embeddedFont>
    <p:embeddedFont>
      <p:font typeface="Maven Pro"/>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DD549A-C4A1-4E53-87C7-166AFD48C57D}">
  <a:tblStyle styleId="{5BDD549A-C4A1-4E53-87C7-166AFD48C57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3.xml"/><Relationship Id="rId64" Type="http://schemas.openxmlformats.org/officeDocument/2006/relationships/font" Target="fonts/Nunito-regular.fntdata"/><Relationship Id="rId63" Type="http://schemas.openxmlformats.org/officeDocument/2006/relationships/font" Target="fonts/Roboto-boldItalic.fntdata"/><Relationship Id="rId22" Type="http://schemas.openxmlformats.org/officeDocument/2006/relationships/slide" Target="slides/slide15.xml"/><Relationship Id="rId66" Type="http://schemas.openxmlformats.org/officeDocument/2006/relationships/font" Target="fonts/Nunito-italic.fntdata"/><Relationship Id="rId21" Type="http://schemas.openxmlformats.org/officeDocument/2006/relationships/slide" Target="slides/slide14.xml"/><Relationship Id="rId65" Type="http://schemas.openxmlformats.org/officeDocument/2006/relationships/font" Target="fonts/Nunito-bold.fntdata"/><Relationship Id="rId24" Type="http://schemas.openxmlformats.org/officeDocument/2006/relationships/slide" Target="slides/slide17.xml"/><Relationship Id="rId68" Type="http://schemas.openxmlformats.org/officeDocument/2006/relationships/font" Target="fonts/MavenPro-regular.fntdata"/><Relationship Id="rId23" Type="http://schemas.openxmlformats.org/officeDocument/2006/relationships/slide" Target="slides/slide16.xml"/><Relationship Id="rId67" Type="http://schemas.openxmlformats.org/officeDocument/2006/relationships/font" Target="fonts/Nunito-boldItalic.fntdata"/><Relationship Id="rId60" Type="http://schemas.openxmlformats.org/officeDocument/2006/relationships/font" Target="fonts/Roboto-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avenPr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5fc85d6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5fc85d60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7acf81fe9f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acf81fe9f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We performed our experiments on the CIFAR-10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5fc85d60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d5fc85d60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part is our Experiment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5ef5407e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5ef5407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4 main parts of our experiment results.</a:t>
            </a:r>
            <a:endParaRPr/>
          </a:p>
          <a:p>
            <a:pPr indent="0" lvl="0" marL="0" rtl="0" algn="l">
              <a:spcBef>
                <a:spcPts val="0"/>
              </a:spcBef>
              <a:spcAft>
                <a:spcPts val="0"/>
              </a:spcAft>
              <a:buNone/>
            </a:pPr>
            <a:r>
              <a:rPr lang="en"/>
              <a:t>We first attack the ViT model by whitebox attacks.</a:t>
            </a:r>
            <a:endParaRPr/>
          </a:p>
          <a:p>
            <a:pPr indent="0" lvl="0" marL="0" rtl="0" algn="l">
              <a:spcBef>
                <a:spcPts val="0"/>
              </a:spcBef>
              <a:spcAft>
                <a:spcPts val="0"/>
              </a:spcAft>
              <a:buNone/>
            </a:pPr>
            <a:r>
              <a:rPr lang="en"/>
              <a:t>Then we conduct adversarial training to ViT model.</a:t>
            </a:r>
            <a:endParaRPr/>
          </a:p>
          <a:p>
            <a:pPr indent="0" lvl="0" marL="0" rtl="0" algn="l">
              <a:spcBef>
                <a:spcPts val="0"/>
              </a:spcBef>
              <a:spcAft>
                <a:spcPts val="0"/>
              </a:spcAft>
              <a:buNone/>
            </a:pPr>
            <a:r>
              <a:rPr lang="en"/>
              <a:t>In order to explore the relationship between CNN model and ViT model, we also conduct transfer attack to both models.</a:t>
            </a:r>
            <a:endParaRPr/>
          </a:p>
          <a:p>
            <a:pPr indent="0" lvl="0" marL="0" rtl="0" algn="l">
              <a:spcBef>
                <a:spcPts val="0"/>
              </a:spcBef>
              <a:spcAft>
                <a:spcPts val="0"/>
              </a:spcAft>
              <a:buNone/>
            </a:pPr>
            <a:r>
              <a:rPr lang="en"/>
              <a:t>At last, we try to analyze our results by visualization.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7acf81fe9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acf81fe9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Whitebox attacks.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acf81fe9f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acf81fe9f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first conduct pgd attack to both VGG16 CNN model and ViT model.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7acf81fe9f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acf81fe9f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C0791B"/>
              </a:buClr>
              <a:buSzPts val="1100"/>
              <a:buFont typeface="Arial"/>
              <a:buNone/>
            </a:pPr>
            <a:r>
              <a:rPr lang="en">
                <a:solidFill>
                  <a:schemeClr val="dk1"/>
                </a:solidFill>
              </a:rPr>
              <a:t>You might notice that there are two ViT models and one VGG16 model here. </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rPr lang="en">
                <a:solidFill>
                  <a:schemeClr val="dk1"/>
                </a:solidFill>
              </a:rPr>
              <a:t>The original input image for our fine-tune ViT model is from imageNet.</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rPr lang="en">
                <a:solidFill>
                  <a:schemeClr val="dk1"/>
                </a:solidFill>
              </a:rPr>
              <a:t>So the input of the first ViT model is the same size as the original input, which is 224 multiply by 224.</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rPr lang="en">
                <a:solidFill>
                  <a:schemeClr val="dk1"/>
                </a:solidFill>
              </a:rPr>
              <a:t>The input of the second ViT model is 32 </a:t>
            </a:r>
            <a:r>
              <a:rPr lang="en">
                <a:solidFill>
                  <a:srgbClr val="C0791B"/>
                </a:solidFill>
              </a:rPr>
              <a:t>multiply by </a:t>
            </a:r>
            <a:r>
              <a:rPr lang="en">
                <a:solidFill>
                  <a:schemeClr val="dk1"/>
                </a:solidFill>
              </a:rPr>
              <a:t>32, which is the size of Cifer-10 dataset. </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C0791B"/>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7acf81fe9f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acf81fe9f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Alpha here will be the step-size of the pgd attack.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7acf81fe9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7acf81fe9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could see from the table that </a:t>
            </a:r>
            <a:r>
              <a:rPr lang="en"/>
              <a:t>both of the two models gain very </a:t>
            </a:r>
            <a:r>
              <a:rPr lang="en"/>
              <a:t>high</a:t>
            </a:r>
            <a:r>
              <a:rPr lang="en"/>
              <a:t> accuracy on the Cifer-10 dataset.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acf81fe9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acf81fe9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From the table, we could see that, under the L-infinity norm, the ViT model’s accuracy will be greatly reduced by the attack, which is similar to CNN.</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acf81fe9f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acf81fe9f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However, for the L-2 norm, to our surprised , the ViT model seems to be more robust than the VGG 16, especially under small epsilon value.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5c2f243f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5c2f243f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4 parts for our presentation. I will be responsible for the </a:t>
            </a:r>
            <a:r>
              <a:rPr lang="en"/>
              <a:t>introduction, </a:t>
            </a:r>
            <a:r>
              <a:rPr lang="en"/>
              <a:t>Background and 1 of the experiment results of our research project. And Fraybe and Zuoyi will take the rest of the experiments and conclusion parts.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acf81fe9f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acf81fe9f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C0791B"/>
              </a:buClr>
              <a:buSzPts val="1100"/>
              <a:buFont typeface="Arial"/>
              <a:buNone/>
            </a:pPr>
            <a:r>
              <a:rPr lang="en">
                <a:solidFill>
                  <a:schemeClr val="dk1"/>
                </a:solidFill>
              </a:rPr>
              <a:t>When we increase the value of the epsilon, the second ViT model performance degrade </a:t>
            </a:r>
            <a:r>
              <a:rPr lang="en">
                <a:solidFill>
                  <a:schemeClr val="dk1"/>
                </a:solidFill>
              </a:rPr>
              <a:t>dramatically</a:t>
            </a:r>
            <a:r>
              <a:rPr lang="en">
                <a:solidFill>
                  <a:schemeClr val="dk1"/>
                </a:solidFill>
              </a:rPr>
              <a:t>. </a:t>
            </a:r>
            <a:endParaRPr/>
          </a:p>
          <a:p>
            <a:pPr indent="0" lvl="0" marL="0" rtl="0" algn="l">
              <a:lnSpc>
                <a:spcPct val="115000"/>
              </a:lnSpc>
              <a:spcBef>
                <a:spcPts val="0"/>
              </a:spcBef>
              <a:spcAft>
                <a:spcPts val="0"/>
              </a:spcAft>
              <a:buClr>
                <a:schemeClr val="dk1"/>
              </a:buClr>
              <a:buSzPts val="1100"/>
              <a:buFont typeface="Arial"/>
              <a:buNone/>
            </a:pPr>
            <a:r>
              <a:rPr lang="en"/>
              <a:t>In the visualization part, Faryab will try to explain the reason for that.</a:t>
            </a:r>
            <a:endParaRPr/>
          </a:p>
          <a:p>
            <a:pPr indent="0" lvl="0" marL="0" rtl="0" algn="l">
              <a:lnSpc>
                <a:spcPct val="115000"/>
              </a:lnSpc>
              <a:spcBef>
                <a:spcPts val="0"/>
              </a:spcBef>
              <a:spcAft>
                <a:spcPts val="0"/>
              </a:spcAft>
              <a:buClr>
                <a:schemeClr val="dk1"/>
              </a:buClr>
              <a:buSzPts val="1100"/>
              <a:buFont typeface="Arial"/>
              <a:buNone/>
            </a:pPr>
            <a:r>
              <a:rPr lang="en"/>
              <a:t>That’s all for my presentation.</a:t>
            </a:r>
            <a:endParaRPr/>
          </a:p>
          <a:p>
            <a:pPr indent="0" lvl="0" marL="0" rtl="0" algn="l">
              <a:lnSpc>
                <a:spcPct val="115000"/>
              </a:lnSpc>
              <a:spcBef>
                <a:spcPts val="0"/>
              </a:spcBef>
              <a:spcAft>
                <a:spcPts val="0"/>
              </a:spcAft>
              <a:buClr>
                <a:schemeClr val="dk1"/>
              </a:buClr>
              <a:buSzPts val="1100"/>
              <a:buFont typeface="Arial"/>
              <a:buNone/>
            </a:pPr>
            <a:r>
              <a:rPr lang="en"/>
              <a:t>Zuoyi will take the next experiment result for you.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acf81fe9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acf81fe9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5c2f243f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5c2f243f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7acf81fe9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7acf81fe9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7acf81fe9f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acf81fe9f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7acf81fe9f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acf81fe9f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acf81fe9f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acf81fe9f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7acf81fe9f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7acf81fe9f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acf81fe9f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7acf81fe9f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5ef5407e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5ef5407e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Hi, </a:t>
            </a:r>
            <a:r>
              <a:rPr lang="en">
                <a:solidFill>
                  <a:schemeClr val="dk1"/>
                </a:solidFill>
              </a:rPr>
              <a:t>My name is Chenkai. My teammates are Faryab and Zuoyi. Our research topic is: Are Vision Transformer Models more Adversarially Robust than Convolutional Neural Networks?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5fc85d60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d5fc85d60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92929"/>
                </a:solidFill>
                <a:highlight>
                  <a:srgbClr val="FFFFFF"/>
                </a:highlight>
                <a:latin typeface="Georgia"/>
                <a:ea typeface="Georgia"/>
                <a:cs typeface="Georgia"/>
                <a:sym typeface="Georgia"/>
              </a:rPr>
              <a:t>[Info]</a:t>
            </a:r>
            <a:endParaRPr b="1"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200">
                <a:solidFill>
                  <a:srgbClr val="292929"/>
                </a:solidFill>
                <a:highlight>
                  <a:srgbClr val="FFFFFF"/>
                </a:highlight>
                <a:latin typeface="Georgia"/>
                <a:ea typeface="Georgia"/>
                <a:cs typeface="Georgia"/>
                <a:sym typeface="Georgia"/>
              </a:rPr>
              <a:t>Saliency Map: </a:t>
            </a:r>
            <a:r>
              <a:rPr lang="en" sz="1200">
                <a:solidFill>
                  <a:srgbClr val="292929"/>
                </a:solidFill>
                <a:highlight>
                  <a:srgbClr val="FFFFFF"/>
                </a:highlight>
                <a:latin typeface="Georgia"/>
                <a:ea typeface="Georgia"/>
                <a:cs typeface="Georgia"/>
                <a:sym typeface="Georgia"/>
              </a:rPr>
              <a:t>The pixels for which this gradient would be large (either positive or negative) are the pixels that need to be changed the least to affect the class score the most. One can expect that such pixels correspond to the object’s location in the image. That’s the basic idea behind saliency maps.</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200">
                <a:solidFill>
                  <a:srgbClr val="292929"/>
                </a:solidFill>
                <a:highlight>
                  <a:srgbClr val="FFFFFF"/>
                </a:highlight>
                <a:latin typeface="Georgia"/>
                <a:ea typeface="Georgia"/>
                <a:cs typeface="Georgia"/>
                <a:sym typeface="Georgia"/>
              </a:rPr>
              <a:t>Attention Map: </a:t>
            </a:r>
            <a:r>
              <a:rPr lang="en" sz="1200">
                <a:solidFill>
                  <a:srgbClr val="292929"/>
                </a:solidFill>
                <a:highlight>
                  <a:srgbClr val="FFFFFF"/>
                </a:highlight>
                <a:latin typeface="Georgia"/>
                <a:ea typeface="Georgia"/>
                <a:cs typeface="Georgia"/>
                <a:sym typeface="Georgia"/>
              </a:rPr>
              <a:t>Very similar to a Saliency Map. But computed differently. Instead of measuring the activations on back propagating </a:t>
            </a:r>
            <a:r>
              <a:rPr lang="en" sz="1200">
                <a:solidFill>
                  <a:srgbClr val="292929"/>
                </a:solidFill>
                <a:highlight>
                  <a:srgbClr val="FFFFFF"/>
                </a:highlight>
                <a:latin typeface="Georgia"/>
                <a:ea typeface="Georgia"/>
                <a:cs typeface="Georgia"/>
                <a:sym typeface="Georgia"/>
              </a:rPr>
              <a:t>through an input image, this is the average sum of attention weights across all heads.  This is why it's more blurred and you can't really see the definite boundaries in the sliency mapss.</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200">
                <a:solidFill>
                  <a:srgbClr val="292929"/>
                </a:solidFill>
                <a:highlight>
                  <a:srgbClr val="FFFFFF"/>
                </a:highlight>
                <a:latin typeface="Georgia"/>
                <a:ea typeface="Georgia"/>
                <a:cs typeface="Georgia"/>
                <a:sym typeface="Georgia"/>
              </a:rPr>
              <a:t>Question: What is the difference between an Attention Map and a Saliency Map?</a:t>
            </a:r>
            <a:endParaRPr b="1"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292929"/>
                </a:solidFill>
                <a:highlight>
                  <a:srgbClr val="FFFFFF"/>
                </a:highlight>
                <a:latin typeface="Georgia"/>
                <a:ea typeface="Georgia"/>
                <a:cs typeface="Georgia"/>
                <a:sym typeface="Georgia"/>
              </a:rPr>
              <a:t>Very Similar, one is an average, one is the max.</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292929"/>
                </a:solidFill>
                <a:highlight>
                  <a:srgbClr val="FFFFFF"/>
                </a:highlight>
                <a:latin typeface="Georgia"/>
                <a:ea typeface="Georgia"/>
                <a:cs typeface="Georgia"/>
                <a:sym typeface="Georgia"/>
              </a:rPr>
              <a:t>- </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7acf81fe9f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7acf81fe9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d5c2f243f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d5c2f243f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example is VGG16, attacked by PGD-10 under the L-Infinity Norm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clean examples are on the left and adversarial examples on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saliency</a:t>
            </a:r>
            <a:r>
              <a:rPr lang="en"/>
              <a:t> maps for the clean and adversarial examples are pretty </a:t>
            </a:r>
            <a:r>
              <a:rPr lang="en"/>
              <a:t>similar</a:t>
            </a:r>
            <a:r>
              <a:rPr lang="en"/>
              <a:t> but it is clear that many activations have changed.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5fc85d608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5fc85d608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VIT. This is the same attack as the previous slide, with clean images on the left and attacked images on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to notice is the grid like </a:t>
            </a:r>
            <a:r>
              <a:rPr lang="en"/>
              <a:t>checkerboard</a:t>
            </a:r>
            <a:r>
              <a:rPr lang="en"/>
              <a:t> pattern in the saliency maps. </a:t>
            </a:r>
            <a:endParaRPr/>
          </a:p>
          <a:p>
            <a:pPr indent="0" lvl="0" marL="0" rtl="0" algn="l">
              <a:spcBef>
                <a:spcPts val="0"/>
              </a:spcBef>
              <a:spcAft>
                <a:spcPts val="0"/>
              </a:spcAft>
              <a:buNone/>
            </a:pPr>
            <a:r>
              <a:rPr lang="en"/>
              <a:t>This is due to the image being cut up into 16x16 patches and each patch being processed independently.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weird thing is how for the clean cat image only a single patch lights up. It is unclear to us why this happens. </a:t>
            </a:r>
            <a:endParaRPr/>
          </a:p>
          <a:p>
            <a:pPr indent="0" lvl="0" marL="0" rtl="0" algn="l">
              <a:spcBef>
                <a:spcPts val="0"/>
              </a:spcBef>
              <a:spcAft>
                <a:spcPts val="0"/>
              </a:spcAft>
              <a:buNone/>
            </a:pPr>
            <a:r>
              <a:rPr lang="en"/>
              <a:t>At first we thought it might have been a bug but it seems to be a recurring pattern in some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8/255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7acf81fe9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acf81fe9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main framework for ViT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the whole image has been divided into small patches and then put into the transformer encoder to do classification.</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d5fc85d60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d5fc85d60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l inf attack we saw ViT</a:t>
            </a:r>
            <a:r>
              <a:rPr lang="en">
                <a:solidFill>
                  <a:schemeClr val="dk1"/>
                </a:solidFill>
              </a:rPr>
              <a:t> attacked by PGD-10 under the L-2 Norm.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[Bird Adversarial] The single patch lighting up again shows up here. Interestingly it is in the adversarially attacked image and not the original bird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C0791B"/>
                </a:solidFill>
              </a:rPr>
              <a:t>Even though the activation patterns changed drastically it was surprising to us how the image classification did not change.</a:t>
            </a:r>
            <a:endParaRPr>
              <a:solidFill>
                <a:srgbClr val="C0791B"/>
              </a:solidFill>
            </a:endParaRPr>
          </a:p>
          <a:p>
            <a:pPr indent="0" lvl="0" marL="0" rtl="0" algn="l">
              <a:spcBef>
                <a:spcPts val="0"/>
              </a:spcBef>
              <a:spcAft>
                <a:spcPts val="0"/>
              </a:spcAft>
              <a:buNone/>
            </a:pPr>
            <a:r>
              <a:rPr lang="en">
                <a:solidFill>
                  <a:srgbClr val="C0791B"/>
                </a:solidFill>
              </a:rPr>
              <a:t> In order to furrther investigate this we tested higher resolution images and made attention maps.</a:t>
            </a:r>
            <a:endParaRPr>
              <a:solidFill>
                <a:srgbClr val="C0791B"/>
              </a:solidFill>
            </a:endParaRPr>
          </a:p>
          <a:p>
            <a:pPr indent="0" lvl="0" marL="0" rtl="0" algn="l">
              <a:spcBef>
                <a:spcPts val="0"/>
              </a:spcBef>
              <a:spcAft>
                <a:spcPts val="0"/>
              </a:spcAft>
              <a:buNone/>
            </a:pPr>
            <a:r>
              <a:t/>
            </a:r>
            <a:endParaRPr>
              <a:solidFill>
                <a:srgbClr val="C0791B"/>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8/255</a:t>
            </a:r>
            <a:endParaRPr>
              <a:solidFill>
                <a:srgbClr val="C0791B"/>
              </a:solidFill>
            </a:endParaRPr>
          </a:p>
          <a:p>
            <a:pPr indent="0" lvl="0" marL="0" rtl="0" algn="l">
              <a:spcBef>
                <a:spcPts val="0"/>
              </a:spcBef>
              <a:spcAft>
                <a:spcPts val="0"/>
              </a:spcAft>
              <a:buNone/>
            </a:pPr>
            <a:r>
              <a:t/>
            </a:r>
            <a:endParaRPr>
              <a:solidFill>
                <a:srgbClr val="C0791B"/>
              </a:solidFill>
            </a:endParaRPr>
          </a:p>
          <a:p>
            <a:pPr indent="0" lvl="0" marL="0" rtl="0" algn="l">
              <a:spcBef>
                <a:spcPts val="0"/>
              </a:spcBef>
              <a:spcAft>
                <a:spcPts val="0"/>
              </a:spcAft>
              <a:buNone/>
            </a:pPr>
            <a:r>
              <a:t/>
            </a:r>
            <a:endParaRPr>
              <a:solidFill>
                <a:srgbClr val="C0791B"/>
              </a:solidFill>
            </a:endParaRPr>
          </a:p>
          <a:p>
            <a:pPr indent="0" lvl="0" marL="0" rtl="0" algn="l">
              <a:spcBef>
                <a:spcPts val="0"/>
              </a:spcBef>
              <a:spcAft>
                <a:spcPts val="0"/>
              </a:spcAft>
              <a:buClr>
                <a:schemeClr val="dk1"/>
              </a:buClr>
              <a:buSzPts val="1100"/>
              <a:buFont typeface="Arial"/>
              <a:buNone/>
            </a:pPr>
            <a:r>
              <a:t/>
            </a:r>
            <a:endParaRPr>
              <a:solidFill>
                <a:srgbClr val="C0791B"/>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7acf81fe9f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acf81fe9f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5fc85d60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5fc85d60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Iages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Saliency looks at the entire dog</a:t>
            </a:r>
            <a:endParaRPr/>
          </a:p>
          <a:p>
            <a:pPr indent="0" lvl="0" marL="0" rtl="0" algn="l">
              <a:spcBef>
                <a:spcPts val="0"/>
              </a:spcBef>
              <a:spcAft>
                <a:spcPts val="0"/>
              </a:spcAft>
              <a:buNone/>
            </a:pPr>
            <a:r>
              <a:rPr lang="en"/>
              <a:t>Attention Map specifically looks at the dogs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sure what happened to the cat saliency map. But this pattern also appeared in the CIFAR examples</a:t>
            </a:r>
            <a:endParaRPr/>
          </a:p>
          <a:p>
            <a:pPr indent="0" lvl="0" marL="0" rtl="0" algn="l">
              <a:spcBef>
                <a:spcPts val="0"/>
              </a:spcBef>
              <a:spcAft>
                <a:spcPts val="0"/>
              </a:spcAft>
              <a:buNone/>
            </a:pPr>
            <a:r>
              <a:rPr lang="en"/>
              <a:t>Attention Map looks at the cat 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ZERO perturbation for the original images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7acf81fe9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7acf81fe9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Attacks succeed, cat goes from tabby cat -&gt; Egyption Cat and Dog Samoyed - &gt; </a:t>
            </a:r>
            <a:r>
              <a:rPr lang="en"/>
              <a:t>Chiuaua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dog saliency is more focused on the face and one corner, attention still mos</a:t>
            </a:r>
            <a:r>
              <a:rPr lang="en"/>
              <a:t>tly focused on facee.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cat's attention map is cleearly distorted, with a patch on the top left lighting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5fc85d608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5fc85d608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Untargeted L2 8 / 255, Pgd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Fail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Dog's saliency and attention barely change [Next prev swap]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some pixel activations for the cat change, the attention map is still focused on the cat iself.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5fc85d60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5fc85d60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Introduction!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7acf81fe9f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7acf81fe9f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5fc85d608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5fc85d608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Untargeted L2 50 / 255, Pgd 20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Cat Fail, Dog Succeed, Dog became pomerranian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Like how we observed for CIFAR-10, even with so many activation changes in the pixels, the model is still robust for the Cat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Interestingly the Dog's saliency map becomes dimmer! The image might lie at a label boundary perhaps, since there are many subclasses of dogs in the imagenet dataset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d5fc85d60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d5fc85d60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a big enough epsilon Both Succeed, they are still looking at the cat and dog because this is an untargeted attack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both got miss classified as different kinds of cats and dogs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still requires a much bigger epsilon value than a typical CNN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d5fc85d60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d5fc85d60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d5fc85d6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d5fc85d6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7acf81fe9f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acf81fe9f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7acf81fe9f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7acf81fe9f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7acf81fe9f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7acf81fe9f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7acf81fe9f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7acf81fe9f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d5fc85d60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d5fc85d60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5ef5407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5ef5407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An Image is Worth 16x16 Words:. from Google Research, proposes an architecture called Vision Transformer (briefly we called it ViT) to process image data using transformers.</a:t>
            </a:r>
            <a:endParaRPr/>
          </a:p>
          <a:p>
            <a:pPr indent="0" lvl="0" marL="0" rtl="0" algn="l">
              <a:spcBef>
                <a:spcPts val="0"/>
              </a:spcBef>
              <a:spcAft>
                <a:spcPts val="0"/>
              </a:spcAft>
              <a:buNone/>
            </a:pPr>
            <a:r>
              <a:rPr lang="en">
                <a:solidFill>
                  <a:schemeClr val="dk1"/>
                </a:solidFill>
              </a:rPr>
              <a:t>The ViT model reach </a:t>
            </a:r>
            <a:r>
              <a:rPr lang="en"/>
              <a:t>s</a:t>
            </a:r>
            <a:r>
              <a:rPr lang="en"/>
              <a:t>lightly higher accuracy at significantly reduced training time compared with the other state-of-art image recognition model.</a:t>
            </a:r>
            <a:endParaRPr/>
          </a:p>
          <a:p>
            <a:pPr indent="0" lvl="0" marL="0" rtl="0" algn="l">
              <a:spcBef>
                <a:spcPts val="0"/>
              </a:spcBef>
              <a:spcAft>
                <a:spcPts val="0"/>
              </a:spcAft>
              <a:buNone/>
            </a:pPr>
            <a:r>
              <a:rPr lang="en"/>
              <a:t>However, there is no work related to the robustness of the </a:t>
            </a:r>
            <a:r>
              <a:rPr lang="en">
                <a:solidFill>
                  <a:schemeClr val="dk1"/>
                </a:solidFill>
              </a:rPr>
              <a:t>ViT</a:t>
            </a:r>
            <a:r>
              <a:rPr lang="en"/>
              <a:t> Model in recent paper since the model is proposed in last year.</a:t>
            </a:r>
            <a:endParaRPr/>
          </a:p>
          <a:p>
            <a:pPr indent="0" lvl="0" marL="0" rtl="0" algn="l">
              <a:spcBef>
                <a:spcPts val="0"/>
              </a:spcBef>
              <a:spcAft>
                <a:spcPts val="0"/>
              </a:spcAft>
              <a:buNone/>
            </a:pPr>
            <a:r>
              <a:rPr lang="en"/>
              <a:t>As a student in our course, it is natural for us to come up with a question: is ViT more robust to the adversarial attack?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5fc85d60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5fc85d60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d5fc85d608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d5fc85d608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d5fc85d608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d5fc85d608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5fc85d60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5fc85d6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Let me briefly introduce some background of the Vision transformer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5c2f243f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5c2f243f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main framework for </a:t>
            </a:r>
            <a:r>
              <a:rPr lang="en">
                <a:solidFill>
                  <a:schemeClr val="dk1"/>
                </a:solidFill>
              </a:rPr>
              <a:t>ViT</a:t>
            </a:r>
            <a:r>
              <a:rPr lang="en"/>
              <a: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t</a:t>
            </a:r>
            <a:r>
              <a:rPr lang="en"/>
              <a:t>he whole image has been divided into small patches and then put into the transformer encoder to do classification task.</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5ef5407e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5ef5407e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more detailed structure of the transformer encoder.</a:t>
            </a:r>
            <a:endParaRPr/>
          </a:p>
          <a:p>
            <a:pPr indent="0" lvl="0" marL="0" rtl="0" algn="l">
              <a:spcBef>
                <a:spcPts val="0"/>
              </a:spcBef>
              <a:spcAft>
                <a:spcPts val="0"/>
              </a:spcAft>
              <a:buNone/>
            </a:pPr>
            <a:r>
              <a:rPr lang="en"/>
              <a:t>There are two layers that is very important to us.</a:t>
            </a:r>
            <a:endParaRPr/>
          </a:p>
          <a:p>
            <a:pPr indent="0" lvl="0" marL="0" rtl="0" algn="l">
              <a:spcBef>
                <a:spcPts val="0"/>
              </a:spcBef>
              <a:spcAft>
                <a:spcPts val="0"/>
              </a:spcAft>
              <a:buNone/>
            </a:pPr>
            <a:r>
              <a:rPr lang="en"/>
              <a:t>The first one is Multi-head attention layer, </a:t>
            </a:r>
            <a:r>
              <a:rPr lang="en"/>
              <a:t>which</a:t>
            </a:r>
            <a:r>
              <a:rPr lang="en"/>
              <a:t> contributes to the parallel computing and spatial information extraction of long sequence.</a:t>
            </a:r>
            <a:endParaRPr/>
          </a:p>
          <a:p>
            <a:pPr indent="0" lvl="0" marL="0" rtl="0" algn="l">
              <a:spcBef>
                <a:spcPts val="0"/>
              </a:spcBef>
              <a:spcAft>
                <a:spcPts val="0"/>
              </a:spcAft>
              <a:buNone/>
            </a:pPr>
            <a:r>
              <a:rPr lang="en"/>
              <a:t>The second layer is positional encoding layer which learns the information of sequence order.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5ef5407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5ef5407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one question we might ask is what is the difference between </a:t>
            </a:r>
            <a:r>
              <a:rPr lang="en">
                <a:solidFill>
                  <a:schemeClr val="dk1"/>
                </a:solidFill>
              </a:rPr>
              <a:t>ViT</a:t>
            </a:r>
            <a:r>
              <a:rPr lang="en"/>
              <a:t> and CNN. </a:t>
            </a:r>
            <a:endParaRPr/>
          </a:p>
          <a:p>
            <a:pPr indent="0" lvl="0" marL="0" rtl="0" algn="l">
              <a:spcBef>
                <a:spcPts val="0"/>
              </a:spcBef>
              <a:spcAft>
                <a:spcPts val="0"/>
              </a:spcAft>
              <a:buNone/>
            </a:pPr>
            <a:r>
              <a:rPr lang="en"/>
              <a:t>Let’s see this </a:t>
            </a:r>
            <a:r>
              <a:rPr lang="en"/>
              <a:t>sketch</a:t>
            </a:r>
            <a:r>
              <a:rPr lang="en"/>
              <a:t>. CNN will consider them to be similar to each other. It needs more deeper layer to distinguish this similarity. </a:t>
            </a:r>
            <a:r>
              <a:rPr lang="en"/>
              <a:t>However, the </a:t>
            </a:r>
            <a:r>
              <a:rPr lang="en">
                <a:solidFill>
                  <a:schemeClr val="dk1"/>
                </a:solidFill>
              </a:rPr>
              <a:t>ViT </a:t>
            </a:r>
            <a:r>
              <a:rPr lang="en"/>
              <a:t>could detect such location information </a:t>
            </a:r>
            <a:r>
              <a:rPr lang="en"/>
              <a:t>better</a:t>
            </a:r>
            <a:r>
              <a:rPr lang="en"/>
              <a:t> than the CNN.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277" name="Shape 277"/>
        <p:cNvGrpSpPr/>
        <p:nvPr/>
      </p:nvGrpSpPr>
      <p:grpSpPr>
        <a:xfrm>
          <a:off x="0" y="0"/>
          <a:ext cx="0" cy="0"/>
          <a:chOff x="0" y="0"/>
          <a:chExt cx="0" cy="0"/>
        </a:xfrm>
      </p:grpSpPr>
      <p:grpSp>
        <p:nvGrpSpPr>
          <p:cNvPr id="278" name="Google Shape;278;p14"/>
          <p:cNvGrpSpPr/>
          <p:nvPr/>
        </p:nvGrpSpPr>
        <p:grpSpPr>
          <a:xfrm>
            <a:off x="7343003" y="3409675"/>
            <a:ext cx="1691422" cy="1732548"/>
            <a:chOff x="7343003" y="3409675"/>
            <a:chExt cx="1691422" cy="1732548"/>
          </a:xfrm>
        </p:grpSpPr>
        <p:grpSp>
          <p:nvGrpSpPr>
            <p:cNvPr id="279" name="Google Shape;279;p14"/>
            <p:cNvGrpSpPr/>
            <p:nvPr/>
          </p:nvGrpSpPr>
          <p:grpSpPr>
            <a:xfrm>
              <a:off x="7343003" y="4453711"/>
              <a:ext cx="316800" cy="688513"/>
              <a:chOff x="7343003" y="4453711"/>
              <a:chExt cx="316800" cy="688513"/>
            </a:xfrm>
          </p:grpSpPr>
          <p:sp>
            <p:nvSpPr>
              <p:cNvPr id="280" name="Google Shape;280;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4"/>
            <p:cNvGrpSpPr/>
            <p:nvPr/>
          </p:nvGrpSpPr>
          <p:grpSpPr>
            <a:xfrm>
              <a:off x="7801210" y="4105700"/>
              <a:ext cx="316800" cy="1036523"/>
              <a:chOff x="7801210" y="4105700"/>
              <a:chExt cx="316800" cy="1036523"/>
            </a:xfrm>
          </p:grpSpPr>
          <p:sp>
            <p:nvSpPr>
              <p:cNvPr id="283" name="Google Shape;283;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4"/>
            <p:cNvGrpSpPr/>
            <p:nvPr/>
          </p:nvGrpSpPr>
          <p:grpSpPr>
            <a:xfrm>
              <a:off x="8259418" y="3757688"/>
              <a:ext cx="316800" cy="1384535"/>
              <a:chOff x="8259418" y="3757688"/>
              <a:chExt cx="316800" cy="1384535"/>
            </a:xfrm>
          </p:grpSpPr>
          <p:sp>
            <p:nvSpPr>
              <p:cNvPr id="287" name="Google Shape;287;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4"/>
            <p:cNvGrpSpPr/>
            <p:nvPr/>
          </p:nvGrpSpPr>
          <p:grpSpPr>
            <a:xfrm>
              <a:off x="8717625" y="3409675"/>
              <a:ext cx="316800" cy="1732548"/>
              <a:chOff x="8717625" y="3409675"/>
              <a:chExt cx="316800" cy="1732548"/>
            </a:xfrm>
          </p:grpSpPr>
          <p:sp>
            <p:nvSpPr>
              <p:cNvPr id="292" name="Google Shape;292;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 name="Google Shape;297;p14"/>
          <p:cNvGrpSpPr/>
          <p:nvPr/>
        </p:nvGrpSpPr>
        <p:grpSpPr>
          <a:xfrm>
            <a:off x="5043503" y="0"/>
            <a:ext cx="3814072" cy="3839102"/>
            <a:chOff x="5043503" y="0"/>
            <a:chExt cx="3814072" cy="3839102"/>
          </a:xfrm>
        </p:grpSpPr>
        <p:sp>
          <p:nvSpPr>
            <p:cNvPr id="298" name="Google Shape;298;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14"/>
            <p:cNvGrpSpPr/>
            <p:nvPr/>
          </p:nvGrpSpPr>
          <p:grpSpPr>
            <a:xfrm>
              <a:off x="7647812" y="2704283"/>
              <a:ext cx="635219" cy="635219"/>
              <a:chOff x="6725724" y="2701260"/>
              <a:chExt cx="1208101" cy="1208100"/>
            </a:xfrm>
          </p:grpSpPr>
          <p:sp>
            <p:nvSpPr>
              <p:cNvPr id="301" name="Google Shape;301;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14"/>
            <p:cNvGrpSpPr/>
            <p:nvPr/>
          </p:nvGrpSpPr>
          <p:grpSpPr>
            <a:xfrm>
              <a:off x="7952720" y="179238"/>
              <a:ext cx="873165" cy="873003"/>
              <a:chOff x="7754428" y="208725"/>
              <a:chExt cx="541800" cy="541800"/>
            </a:xfrm>
          </p:grpSpPr>
          <p:sp>
            <p:nvSpPr>
              <p:cNvPr id="306" name="Google Shape;306;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15" name="Google Shape;315;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16" name="Google Shape;316;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7" name="Shape 317"/>
        <p:cNvGrpSpPr/>
        <p:nvPr/>
      </p:nvGrpSpPr>
      <p:grpSpPr>
        <a:xfrm>
          <a:off x="0" y="0"/>
          <a:ext cx="0" cy="0"/>
          <a:chOff x="0" y="0"/>
          <a:chExt cx="0" cy="0"/>
        </a:xfrm>
      </p:grpSpPr>
      <p:grpSp>
        <p:nvGrpSpPr>
          <p:cNvPr id="318" name="Google Shape;318;p15"/>
          <p:cNvGrpSpPr/>
          <p:nvPr/>
        </p:nvGrpSpPr>
        <p:grpSpPr>
          <a:xfrm>
            <a:off x="146769" y="3406"/>
            <a:ext cx="1233215" cy="1384535"/>
            <a:chOff x="146769" y="3406"/>
            <a:chExt cx="1233215" cy="1384535"/>
          </a:xfrm>
        </p:grpSpPr>
        <p:grpSp>
          <p:nvGrpSpPr>
            <p:cNvPr id="319" name="Google Shape;319;p15"/>
            <p:cNvGrpSpPr/>
            <p:nvPr/>
          </p:nvGrpSpPr>
          <p:grpSpPr>
            <a:xfrm>
              <a:off x="1063183" y="3406"/>
              <a:ext cx="316800" cy="688513"/>
              <a:chOff x="1063183" y="3406"/>
              <a:chExt cx="316800" cy="688513"/>
            </a:xfrm>
          </p:grpSpPr>
          <p:sp>
            <p:nvSpPr>
              <p:cNvPr id="320" name="Google Shape;320;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5"/>
            <p:cNvGrpSpPr/>
            <p:nvPr/>
          </p:nvGrpSpPr>
          <p:grpSpPr>
            <a:xfrm>
              <a:off x="604976" y="3406"/>
              <a:ext cx="316800" cy="1036524"/>
              <a:chOff x="604976" y="3406"/>
              <a:chExt cx="316800" cy="1036524"/>
            </a:xfrm>
          </p:grpSpPr>
          <p:sp>
            <p:nvSpPr>
              <p:cNvPr id="323" name="Google Shape;323;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5"/>
            <p:cNvGrpSpPr/>
            <p:nvPr/>
          </p:nvGrpSpPr>
          <p:grpSpPr>
            <a:xfrm>
              <a:off x="146769" y="3406"/>
              <a:ext cx="316800" cy="1384535"/>
              <a:chOff x="146769" y="3406"/>
              <a:chExt cx="316800" cy="1384535"/>
            </a:xfrm>
          </p:grpSpPr>
          <p:sp>
            <p:nvSpPr>
              <p:cNvPr id="327" name="Google Shape;327;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 name="Google Shape;331;p15"/>
          <p:cNvGrpSpPr/>
          <p:nvPr/>
        </p:nvGrpSpPr>
        <p:grpSpPr>
          <a:xfrm>
            <a:off x="6775084" y="2904008"/>
            <a:ext cx="2186148" cy="2239500"/>
            <a:chOff x="6775084" y="2904008"/>
            <a:chExt cx="2186148" cy="2239500"/>
          </a:xfrm>
        </p:grpSpPr>
        <p:grpSp>
          <p:nvGrpSpPr>
            <p:cNvPr id="332" name="Google Shape;332;p15"/>
            <p:cNvGrpSpPr/>
            <p:nvPr/>
          </p:nvGrpSpPr>
          <p:grpSpPr>
            <a:xfrm>
              <a:off x="6775084" y="4253708"/>
              <a:ext cx="409500" cy="889800"/>
              <a:chOff x="6775084" y="4253708"/>
              <a:chExt cx="409500" cy="889800"/>
            </a:xfrm>
          </p:grpSpPr>
          <p:sp>
            <p:nvSpPr>
              <p:cNvPr id="333" name="Google Shape;333;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5"/>
            <p:cNvGrpSpPr/>
            <p:nvPr/>
          </p:nvGrpSpPr>
          <p:grpSpPr>
            <a:xfrm>
              <a:off x="7367299" y="3804008"/>
              <a:ext cx="409500" cy="1339500"/>
              <a:chOff x="7367299" y="3804008"/>
              <a:chExt cx="409500" cy="1339500"/>
            </a:xfrm>
          </p:grpSpPr>
          <p:sp>
            <p:nvSpPr>
              <p:cNvPr id="336" name="Google Shape;336;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5"/>
            <p:cNvGrpSpPr/>
            <p:nvPr/>
          </p:nvGrpSpPr>
          <p:grpSpPr>
            <a:xfrm>
              <a:off x="7959516" y="3354008"/>
              <a:ext cx="409500" cy="1789500"/>
              <a:chOff x="7959516" y="3354008"/>
              <a:chExt cx="409500" cy="1789500"/>
            </a:xfrm>
          </p:grpSpPr>
          <p:sp>
            <p:nvSpPr>
              <p:cNvPr id="340" name="Google Shape;340;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5"/>
            <p:cNvGrpSpPr/>
            <p:nvPr/>
          </p:nvGrpSpPr>
          <p:grpSpPr>
            <a:xfrm>
              <a:off x="8551731" y="2904008"/>
              <a:ext cx="409500" cy="2239500"/>
              <a:chOff x="8551731" y="2904008"/>
              <a:chExt cx="409500" cy="2239500"/>
            </a:xfrm>
          </p:grpSpPr>
          <p:sp>
            <p:nvSpPr>
              <p:cNvPr id="345" name="Google Shape;345;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0" name="Google Shape;350;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51" name="Google Shape;351;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2" name="Shape 352"/>
        <p:cNvGrpSpPr/>
        <p:nvPr/>
      </p:nvGrpSpPr>
      <p:grpSpPr>
        <a:xfrm>
          <a:off x="0" y="0"/>
          <a:ext cx="0" cy="0"/>
          <a:chOff x="0" y="0"/>
          <a:chExt cx="0" cy="0"/>
        </a:xfrm>
      </p:grpSpPr>
      <p:grpSp>
        <p:nvGrpSpPr>
          <p:cNvPr id="353" name="Google Shape;353;p16"/>
          <p:cNvGrpSpPr/>
          <p:nvPr/>
        </p:nvGrpSpPr>
        <p:grpSpPr>
          <a:xfrm>
            <a:off x="625966" y="299376"/>
            <a:ext cx="999312" cy="999312"/>
            <a:chOff x="348199" y="179450"/>
            <a:chExt cx="1116300" cy="1116300"/>
          </a:xfrm>
        </p:grpSpPr>
        <p:sp>
          <p:nvSpPr>
            <p:cNvPr id="354" name="Google Shape;354;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 name="Google Shape;357;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58" name="Google Shape;358;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59" name="Google Shape;359;p16"/>
          <p:cNvCxnSpPr/>
          <p:nvPr/>
        </p:nvCxnSpPr>
        <p:spPr>
          <a:xfrm flipH="1" rot="10800000">
            <a:off x="13650" y="400200"/>
            <a:ext cx="9116700" cy="18300"/>
          </a:xfrm>
          <a:prstGeom prst="straightConnector1">
            <a:avLst/>
          </a:prstGeom>
          <a:noFill/>
          <a:ln cap="flat" cmpd="sng" w="38100">
            <a:solidFill>
              <a:srgbClr val="999999"/>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0" name="Shape 360"/>
        <p:cNvGrpSpPr/>
        <p:nvPr/>
      </p:nvGrpSpPr>
      <p:grpSpPr>
        <a:xfrm>
          <a:off x="0" y="0"/>
          <a:ext cx="0" cy="0"/>
          <a:chOff x="0" y="0"/>
          <a:chExt cx="0" cy="0"/>
        </a:xfrm>
      </p:grpSpPr>
      <p:grpSp>
        <p:nvGrpSpPr>
          <p:cNvPr id="361" name="Google Shape;361;p17"/>
          <p:cNvGrpSpPr/>
          <p:nvPr/>
        </p:nvGrpSpPr>
        <p:grpSpPr>
          <a:xfrm>
            <a:off x="625966" y="299376"/>
            <a:ext cx="999312" cy="999312"/>
            <a:chOff x="348199" y="179450"/>
            <a:chExt cx="1116300" cy="1116300"/>
          </a:xfrm>
        </p:grpSpPr>
        <p:sp>
          <p:nvSpPr>
            <p:cNvPr id="362" name="Google Shape;362;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66" name="Google Shape;366;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67" name="Google Shape;367;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 name="Shape 368"/>
        <p:cNvGrpSpPr/>
        <p:nvPr/>
      </p:nvGrpSpPr>
      <p:grpSpPr>
        <a:xfrm>
          <a:off x="0" y="0"/>
          <a:ext cx="0" cy="0"/>
          <a:chOff x="0" y="0"/>
          <a:chExt cx="0" cy="0"/>
        </a:xfrm>
      </p:grpSpPr>
      <p:grpSp>
        <p:nvGrpSpPr>
          <p:cNvPr id="369" name="Google Shape;369;p18"/>
          <p:cNvGrpSpPr/>
          <p:nvPr/>
        </p:nvGrpSpPr>
        <p:grpSpPr>
          <a:xfrm>
            <a:off x="625966" y="299376"/>
            <a:ext cx="999312" cy="999312"/>
            <a:chOff x="348199" y="179450"/>
            <a:chExt cx="1116300" cy="1116300"/>
          </a:xfrm>
        </p:grpSpPr>
        <p:sp>
          <p:nvSpPr>
            <p:cNvPr id="370" name="Google Shape;370;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4" name="Shape 374"/>
        <p:cNvGrpSpPr/>
        <p:nvPr/>
      </p:nvGrpSpPr>
      <p:grpSpPr>
        <a:xfrm>
          <a:off x="0" y="0"/>
          <a:ext cx="0" cy="0"/>
          <a:chOff x="0" y="0"/>
          <a:chExt cx="0" cy="0"/>
        </a:xfrm>
      </p:grpSpPr>
      <p:grpSp>
        <p:nvGrpSpPr>
          <p:cNvPr id="375" name="Google Shape;375;p19"/>
          <p:cNvGrpSpPr/>
          <p:nvPr/>
        </p:nvGrpSpPr>
        <p:grpSpPr>
          <a:xfrm>
            <a:off x="625966" y="299376"/>
            <a:ext cx="999312" cy="999312"/>
            <a:chOff x="348199" y="179450"/>
            <a:chExt cx="1116300" cy="1116300"/>
          </a:xfrm>
        </p:grpSpPr>
        <p:sp>
          <p:nvSpPr>
            <p:cNvPr id="376" name="Google Shape;376;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9" name="Google Shape;379;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0" name="Google Shape;380;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81" name="Shape 381"/>
        <p:cNvGrpSpPr/>
        <p:nvPr/>
      </p:nvGrpSpPr>
      <p:grpSpPr>
        <a:xfrm>
          <a:off x="0" y="0"/>
          <a:ext cx="0" cy="0"/>
          <a:chOff x="0" y="0"/>
          <a:chExt cx="0" cy="0"/>
        </a:xfrm>
      </p:grpSpPr>
      <p:grpSp>
        <p:nvGrpSpPr>
          <p:cNvPr id="382" name="Google Shape;382;p20"/>
          <p:cNvGrpSpPr/>
          <p:nvPr/>
        </p:nvGrpSpPr>
        <p:grpSpPr>
          <a:xfrm>
            <a:off x="6866714" y="1306"/>
            <a:ext cx="2267451" cy="2601690"/>
            <a:chOff x="6790514" y="1306"/>
            <a:chExt cx="2267451" cy="2601690"/>
          </a:xfrm>
        </p:grpSpPr>
        <p:grpSp>
          <p:nvGrpSpPr>
            <p:cNvPr id="383" name="Google Shape;383;p20"/>
            <p:cNvGrpSpPr/>
            <p:nvPr/>
          </p:nvGrpSpPr>
          <p:grpSpPr>
            <a:xfrm>
              <a:off x="7067465" y="1306"/>
              <a:ext cx="1990500" cy="1990200"/>
              <a:chOff x="7067465" y="1306"/>
              <a:chExt cx="1990500" cy="1990200"/>
            </a:xfrm>
          </p:grpSpPr>
          <p:sp>
            <p:nvSpPr>
              <p:cNvPr id="384" name="Google Shape;384;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0"/>
            <p:cNvGrpSpPr/>
            <p:nvPr/>
          </p:nvGrpSpPr>
          <p:grpSpPr>
            <a:xfrm>
              <a:off x="8207126" y="1807996"/>
              <a:ext cx="795000" cy="795000"/>
              <a:chOff x="8207126" y="1807996"/>
              <a:chExt cx="795000" cy="795000"/>
            </a:xfrm>
          </p:grpSpPr>
          <p:sp>
            <p:nvSpPr>
              <p:cNvPr id="388" name="Google Shape;388;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a:off x="6790514" y="118857"/>
              <a:ext cx="548700" cy="548700"/>
              <a:chOff x="6790514" y="118857"/>
              <a:chExt cx="548700" cy="548700"/>
            </a:xfrm>
          </p:grpSpPr>
          <p:sp>
            <p:nvSpPr>
              <p:cNvPr id="392" name="Google Shape;392;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 name="Google Shape;394;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5" name="Google Shape;395;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grpSp>
        <p:nvGrpSpPr>
          <p:cNvPr id="397" name="Google Shape;397;p21"/>
          <p:cNvGrpSpPr/>
          <p:nvPr/>
        </p:nvGrpSpPr>
        <p:grpSpPr>
          <a:xfrm>
            <a:off x="625966" y="299376"/>
            <a:ext cx="999312" cy="999312"/>
            <a:chOff x="348199" y="179450"/>
            <a:chExt cx="1116300" cy="1116300"/>
          </a:xfrm>
        </p:grpSpPr>
        <p:sp>
          <p:nvSpPr>
            <p:cNvPr id="398" name="Google Shape;398;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 name="Google Shape;401;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02" name="Google Shape;402;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3" name="Google Shape;403;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4" name="Shape 404"/>
        <p:cNvGrpSpPr/>
        <p:nvPr/>
      </p:nvGrpSpPr>
      <p:grpSpPr>
        <a:xfrm>
          <a:off x="0" y="0"/>
          <a:ext cx="0" cy="0"/>
          <a:chOff x="0" y="0"/>
          <a:chExt cx="0" cy="0"/>
        </a:xfrm>
      </p:grpSpPr>
      <p:grpSp>
        <p:nvGrpSpPr>
          <p:cNvPr id="405" name="Google Shape;405;p22"/>
          <p:cNvGrpSpPr/>
          <p:nvPr/>
        </p:nvGrpSpPr>
        <p:grpSpPr>
          <a:xfrm>
            <a:off x="713373" y="3847119"/>
            <a:ext cx="825392" cy="825392"/>
            <a:chOff x="348199" y="179450"/>
            <a:chExt cx="1116300" cy="1116300"/>
          </a:xfrm>
        </p:grpSpPr>
        <p:sp>
          <p:nvSpPr>
            <p:cNvPr id="406" name="Google Shape;406;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409" name="Google Shape;409;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410" name="Shape 410"/>
        <p:cNvGrpSpPr/>
        <p:nvPr/>
      </p:nvGrpSpPr>
      <p:grpSpPr>
        <a:xfrm>
          <a:off x="0" y="0"/>
          <a:ext cx="0" cy="0"/>
          <a:chOff x="0" y="0"/>
          <a:chExt cx="0" cy="0"/>
        </a:xfrm>
      </p:grpSpPr>
      <p:grpSp>
        <p:nvGrpSpPr>
          <p:cNvPr id="411" name="Google Shape;411;p23"/>
          <p:cNvGrpSpPr/>
          <p:nvPr/>
        </p:nvGrpSpPr>
        <p:grpSpPr>
          <a:xfrm>
            <a:off x="52" y="4099200"/>
            <a:ext cx="9144036" cy="1044300"/>
            <a:chOff x="52" y="4099200"/>
            <a:chExt cx="9144036" cy="1044300"/>
          </a:xfrm>
        </p:grpSpPr>
        <p:grpSp>
          <p:nvGrpSpPr>
            <p:cNvPr id="412" name="Google Shape;412;p23"/>
            <p:cNvGrpSpPr/>
            <p:nvPr/>
          </p:nvGrpSpPr>
          <p:grpSpPr>
            <a:xfrm>
              <a:off x="52" y="4309200"/>
              <a:ext cx="231622" cy="834300"/>
              <a:chOff x="2688737" y="4301380"/>
              <a:chExt cx="231900" cy="834300"/>
            </a:xfrm>
          </p:grpSpPr>
          <p:sp>
            <p:nvSpPr>
              <p:cNvPr id="413" name="Google Shape;413;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3"/>
            <p:cNvGrpSpPr/>
            <p:nvPr/>
          </p:nvGrpSpPr>
          <p:grpSpPr>
            <a:xfrm>
              <a:off x="371406" y="4099200"/>
              <a:ext cx="231622" cy="1044300"/>
              <a:chOff x="2688737" y="4091380"/>
              <a:chExt cx="231900" cy="1044300"/>
            </a:xfrm>
          </p:grpSpPr>
          <p:sp>
            <p:nvSpPr>
              <p:cNvPr id="418" name="Google Shape;418;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3"/>
            <p:cNvGrpSpPr/>
            <p:nvPr/>
          </p:nvGrpSpPr>
          <p:grpSpPr>
            <a:xfrm>
              <a:off x="742761" y="4309200"/>
              <a:ext cx="231622" cy="834300"/>
              <a:chOff x="2688737" y="4301380"/>
              <a:chExt cx="231900" cy="834300"/>
            </a:xfrm>
          </p:grpSpPr>
          <p:sp>
            <p:nvSpPr>
              <p:cNvPr id="424" name="Google Shape;424;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23"/>
            <p:cNvGrpSpPr/>
            <p:nvPr/>
          </p:nvGrpSpPr>
          <p:grpSpPr>
            <a:xfrm>
              <a:off x="1114115" y="4518900"/>
              <a:ext cx="231622" cy="624600"/>
              <a:chOff x="2688737" y="4511080"/>
              <a:chExt cx="231900" cy="624600"/>
            </a:xfrm>
          </p:grpSpPr>
          <p:sp>
            <p:nvSpPr>
              <p:cNvPr id="429" name="Google Shape;429;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3"/>
            <p:cNvGrpSpPr/>
            <p:nvPr/>
          </p:nvGrpSpPr>
          <p:grpSpPr>
            <a:xfrm>
              <a:off x="1856753" y="4099200"/>
              <a:ext cx="231600" cy="1044300"/>
              <a:chOff x="1856753" y="4099200"/>
              <a:chExt cx="231600" cy="1044300"/>
            </a:xfrm>
          </p:grpSpPr>
          <p:sp>
            <p:nvSpPr>
              <p:cNvPr id="433" name="Google Shape;433;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3"/>
            <p:cNvGrpSpPr/>
            <p:nvPr/>
          </p:nvGrpSpPr>
          <p:grpSpPr>
            <a:xfrm>
              <a:off x="2228107" y="4309200"/>
              <a:ext cx="231600" cy="834300"/>
              <a:chOff x="2228107" y="4309200"/>
              <a:chExt cx="231600" cy="834300"/>
            </a:xfrm>
          </p:grpSpPr>
          <p:sp>
            <p:nvSpPr>
              <p:cNvPr id="439" name="Google Shape;439;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2599462" y="4518900"/>
              <a:ext cx="231600" cy="624600"/>
              <a:chOff x="2599462" y="4518900"/>
              <a:chExt cx="231600" cy="624600"/>
            </a:xfrm>
          </p:grpSpPr>
          <p:sp>
            <p:nvSpPr>
              <p:cNvPr id="444" name="Google Shape;444;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3"/>
            <p:cNvGrpSpPr/>
            <p:nvPr/>
          </p:nvGrpSpPr>
          <p:grpSpPr>
            <a:xfrm>
              <a:off x="3342171" y="4099200"/>
              <a:ext cx="231600" cy="1044300"/>
              <a:chOff x="3342171" y="4099200"/>
              <a:chExt cx="231600" cy="1044300"/>
            </a:xfrm>
          </p:grpSpPr>
          <p:sp>
            <p:nvSpPr>
              <p:cNvPr id="448" name="Google Shape;448;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3713525" y="4309200"/>
              <a:ext cx="231600" cy="834300"/>
              <a:chOff x="3713525" y="4309200"/>
              <a:chExt cx="231600" cy="834300"/>
            </a:xfrm>
          </p:grpSpPr>
          <p:sp>
            <p:nvSpPr>
              <p:cNvPr id="454" name="Google Shape;454;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3"/>
            <p:cNvGrpSpPr/>
            <p:nvPr/>
          </p:nvGrpSpPr>
          <p:grpSpPr>
            <a:xfrm>
              <a:off x="1485398" y="4309200"/>
              <a:ext cx="231600" cy="834300"/>
              <a:chOff x="1485398" y="4309200"/>
              <a:chExt cx="231600" cy="834300"/>
            </a:xfrm>
          </p:grpSpPr>
          <p:sp>
            <p:nvSpPr>
              <p:cNvPr id="459" name="Google Shape;459;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3"/>
            <p:cNvGrpSpPr/>
            <p:nvPr/>
          </p:nvGrpSpPr>
          <p:grpSpPr>
            <a:xfrm>
              <a:off x="4084879" y="4518900"/>
              <a:ext cx="231600" cy="624600"/>
              <a:chOff x="4084879" y="4518900"/>
              <a:chExt cx="231600" cy="624600"/>
            </a:xfrm>
          </p:grpSpPr>
          <p:sp>
            <p:nvSpPr>
              <p:cNvPr id="464" name="Google Shape;464;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3"/>
            <p:cNvGrpSpPr/>
            <p:nvPr/>
          </p:nvGrpSpPr>
          <p:grpSpPr>
            <a:xfrm>
              <a:off x="2970816" y="4309200"/>
              <a:ext cx="231600" cy="834300"/>
              <a:chOff x="2970816" y="4309200"/>
              <a:chExt cx="231600" cy="834300"/>
            </a:xfrm>
          </p:grpSpPr>
          <p:sp>
            <p:nvSpPr>
              <p:cNvPr id="468" name="Google Shape;468;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3"/>
            <p:cNvGrpSpPr/>
            <p:nvPr/>
          </p:nvGrpSpPr>
          <p:grpSpPr>
            <a:xfrm>
              <a:off x="4456234" y="4309200"/>
              <a:ext cx="231600" cy="834300"/>
              <a:chOff x="4456234" y="4309200"/>
              <a:chExt cx="231600" cy="834300"/>
            </a:xfrm>
          </p:grpSpPr>
          <p:sp>
            <p:nvSpPr>
              <p:cNvPr id="473" name="Google Shape;473;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3"/>
            <p:cNvGrpSpPr/>
            <p:nvPr/>
          </p:nvGrpSpPr>
          <p:grpSpPr>
            <a:xfrm>
              <a:off x="4827588" y="4099200"/>
              <a:ext cx="231600" cy="1044300"/>
              <a:chOff x="4827588" y="4099200"/>
              <a:chExt cx="231600" cy="1044300"/>
            </a:xfrm>
          </p:grpSpPr>
          <p:sp>
            <p:nvSpPr>
              <p:cNvPr id="478" name="Google Shape;478;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3"/>
            <p:cNvGrpSpPr/>
            <p:nvPr/>
          </p:nvGrpSpPr>
          <p:grpSpPr>
            <a:xfrm>
              <a:off x="5198943" y="4309200"/>
              <a:ext cx="231600" cy="834300"/>
              <a:chOff x="5198943" y="4309200"/>
              <a:chExt cx="231600" cy="834300"/>
            </a:xfrm>
          </p:grpSpPr>
          <p:sp>
            <p:nvSpPr>
              <p:cNvPr id="484" name="Google Shape;484;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3"/>
            <p:cNvGrpSpPr/>
            <p:nvPr/>
          </p:nvGrpSpPr>
          <p:grpSpPr>
            <a:xfrm>
              <a:off x="5570297" y="4518900"/>
              <a:ext cx="231600" cy="624600"/>
              <a:chOff x="5570297" y="4518900"/>
              <a:chExt cx="231600" cy="624600"/>
            </a:xfrm>
          </p:grpSpPr>
          <p:sp>
            <p:nvSpPr>
              <p:cNvPr id="489" name="Google Shape;489;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3"/>
            <p:cNvGrpSpPr/>
            <p:nvPr/>
          </p:nvGrpSpPr>
          <p:grpSpPr>
            <a:xfrm>
              <a:off x="5941652" y="4309200"/>
              <a:ext cx="231600" cy="834300"/>
              <a:chOff x="5941652" y="4309200"/>
              <a:chExt cx="231600" cy="834300"/>
            </a:xfrm>
          </p:grpSpPr>
          <p:sp>
            <p:nvSpPr>
              <p:cNvPr id="493" name="Google Shape;493;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3"/>
            <p:cNvGrpSpPr/>
            <p:nvPr/>
          </p:nvGrpSpPr>
          <p:grpSpPr>
            <a:xfrm>
              <a:off x="6313006" y="4099200"/>
              <a:ext cx="231600" cy="1044300"/>
              <a:chOff x="6313006" y="4099200"/>
              <a:chExt cx="231600" cy="1044300"/>
            </a:xfrm>
          </p:grpSpPr>
          <p:sp>
            <p:nvSpPr>
              <p:cNvPr id="498" name="Google Shape;498;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3"/>
            <p:cNvGrpSpPr/>
            <p:nvPr/>
          </p:nvGrpSpPr>
          <p:grpSpPr>
            <a:xfrm>
              <a:off x="6684361" y="4309200"/>
              <a:ext cx="231600" cy="834300"/>
              <a:chOff x="6684361" y="4309200"/>
              <a:chExt cx="231600" cy="834300"/>
            </a:xfrm>
          </p:grpSpPr>
          <p:sp>
            <p:nvSpPr>
              <p:cNvPr id="504" name="Google Shape;504;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3"/>
            <p:cNvGrpSpPr/>
            <p:nvPr/>
          </p:nvGrpSpPr>
          <p:grpSpPr>
            <a:xfrm>
              <a:off x="7055715" y="4518900"/>
              <a:ext cx="231600" cy="624600"/>
              <a:chOff x="7055715" y="4518900"/>
              <a:chExt cx="231600" cy="624600"/>
            </a:xfrm>
          </p:grpSpPr>
          <p:sp>
            <p:nvSpPr>
              <p:cNvPr id="509" name="Google Shape;509;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3"/>
            <p:cNvGrpSpPr/>
            <p:nvPr/>
          </p:nvGrpSpPr>
          <p:grpSpPr>
            <a:xfrm>
              <a:off x="7798424" y="4099200"/>
              <a:ext cx="231600" cy="1044300"/>
              <a:chOff x="7798424" y="4099200"/>
              <a:chExt cx="231600" cy="1044300"/>
            </a:xfrm>
          </p:grpSpPr>
          <p:sp>
            <p:nvSpPr>
              <p:cNvPr id="513" name="Google Shape;513;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3"/>
            <p:cNvGrpSpPr/>
            <p:nvPr/>
          </p:nvGrpSpPr>
          <p:grpSpPr>
            <a:xfrm>
              <a:off x="8169779" y="4309200"/>
              <a:ext cx="231600" cy="834300"/>
              <a:chOff x="8169779" y="4309200"/>
              <a:chExt cx="231600" cy="834300"/>
            </a:xfrm>
          </p:grpSpPr>
          <p:sp>
            <p:nvSpPr>
              <p:cNvPr id="519" name="Google Shape;519;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3"/>
            <p:cNvGrpSpPr/>
            <p:nvPr/>
          </p:nvGrpSpPr>
          <p:grpSpPr>
            <a:xfrm>
              <a:off x="7427070" y="4309200"/>
              <a:ext cx="231600" cy="834300"/>
              <a:chOff x="7427070" y="4309200"/>
              <a:chExt cx="231600" cy="834300"/>
            </a:xfrm>
          </p:grpSpPr>
          <p:sp>
            <p:nvSpPr>
              <p:cNvPr id="524" name="Google Shape;524;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3"/>
            <p:cNvGrpSpPr/>
            <p:nvPr/>
          </p:nvGrpSpPr>
          <p:grpSpPr>
            <a:xfrm>
              <a:off x="8541133" y="4518900"/>
              <a:ext cx="231600" cy="624600"/>
              <a:chOff x="8541133" y="4518900"/>
              <a:chExt cx="231600" cy="624600"/>
            </a:xfrm>
          </p:grpSpPr>
          <p:sp>
            <p:nvSpPr>
              <p:cNvPr id="529" name="Google Shape;529;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3"/>
            <p:cNvGrpSpPr/>
            <p:nvPr/>
          </p:nvGrpSpPr>
          <p:grpSpPr>
            <a:xfrm>
              <a:off x="8912488" y="4309200"/>
              <a:ext cx="231600" cy="834300"/>
              <a:chOff x="8912488" y="4309200"/>
              <a:chExt cx="231600" cy="834300"/>
            </a:xfrm>
          </p:grpSpPr>
          <p:sp>
            <p:nvSpPr>
              <p:cNvPr id="533" name="Google Shape;533;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 name="Google Shape;537;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538" name="Google Shape;538;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539" name="Google Shape;539;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0" name="Shape 540"/>
        <p:cNvGrpSpPr/>
        <p:nvPr/>
      </p:nvGrpSpPr>
      <p:grpSpPr>
        <a:xfrm>
          <a:off x="0" y="0"/>
          <a:ext cx="0" cy="0"/>
          <a:chOff x="0" y="0"/>
          <a:chExt cx="0" cy="0"/>
        </a:xfrm>
      </p:grpSpPr>
      <p:sp>
        <p:nvSpPr>
          <p:cNvPr id="541" name="Google Shape;541;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276" name="Google Shape;276;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p25"/>
          <p:cNvSpPr txBox="1"/>
          <p:nvPr/>
        </p:nvSpPr>
        <p:spPr>
          <a:xfrm>
            <a:off x="791300" y="1988675"/>
            <a:ext cx="6736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Nunito"/>
                <a:ea typeface="Nunito"/>
                <a:cs typeface="Nunito"/>
                <a:sym typeface="Nunito"/>
              </a:rPr>
              <a:t>Presentation Time must be 15 minutes.</a:t>
            </a:r>
            <a:endParaRPr sz="3000">
              <a:solidFill>
                <a:srgbClr val="FFFFFF"/>
              </a:solidFill>
              <a:latin typeface="Nunito"/>
              <a:ea typeface="Nunito"/>
              <a:cs typeface="Nunito"/>
              <a:sym typeface="Nunito"/>
            </a:endParaRPr>
          </a:p>
          <a:p>
            <a:pPr indent="0" lvl="0" marL="0" rtl="0" algn="l">
              <a:spcBef>
                <a:spcPts val="0"/>
              </a:spcBef>
              <a:spcAft>
                <a:spcPts val="0"/>
              </a:spcAft>
              <a:buNone/>
            </a:pPr>
            <a:r>
              <a:t/>
            </a:r>
            <a:endParaRPr sz="3000">
              <a:solidFill>
                <a:srgbClr val="FFFFFF"/>
              </a:solidFill>
              <a:latin typeface="Nunito"/>
              <a:ea typeface="Nunito"/>
              <a:cs typeface="Nunito"/>
              <a:sym typeface="Nunito"/>
            </a:endParaRPr>
          </a:p>
          <a:p>
            <a:pPr indent="0" lvl="0" marL="0" rtl="0" algn="l">
              <a:spcBef>
                <a:spcPts val="0"/>
              </a:spcBef>
              <a:spcAft>
                <a:spcPts val="0"/>
              </a:spcAft>
              <a:buNone/>
            </a:pPr>
            <a:r>
              <a:rPr lang="en" sz="3000">
                <a:solidFill>
                  <a:srgbClr val="FFFFFF"/>
                </a:solidFill>
                <a:latin typeface="Nunito"/>
                <a:ea typeface="Nunito"/>
                <a:cs typeface="Nunito"/>
                <a:sym typeface="Nunito"/>
              </a:rPr>
              <a:t>5 Minutes for Questions!!</a:t>
            </a:r>
            <a:endParaRPr sz="30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000000"/>
                </a:solidFill>
                <a:latin typeface="Arial"/>
                <a:ea typeface="Arial"/>
                <a:cs typeface="Arial"/>
                <a:sym typeface="Arial"/>
              </a:rPr>
              <a:t>CIFAR-10</a:t>
            </a:r>
            <a:endParaRPr b="1" sz="20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60000 images in 32x32 size</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10 classes</a:t>
            </a:r>
            <a:endParaRPr sz="18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610" name="Google Shape;610;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--Datasets &amp; Models</a:t>
            </a:r>
            <a:endParaRPr/>
          </a:p>
        </p:txBody>
      </p:sp>
      <p:pic>
        <p:nvPicPr>
          <p:cNvPr id="611" name="Google Shape;611;p34"/>
          <p:cNvPicPr preferRelativeResize="0"/>
          <p:nvPr/>
        </p:nvPicPr>
        <p:blipFill>
          <a:blip r:embed="rId3">
            <a:alphaModFix/>
          </a:blip>
          <a:stretch>
            <a:fillRect/>
          </a:stretch>
        </p:blipFill>
        <p:spPr>
          <a:xfrm>
            <a:off x="5390275" y="2106550"/>
            <a:ext cx="1953500" cy="1504875"/>
          </a:xfrm>
          <a:prstGeom prst="rect">
            <a:avLst/>
          </a:prstGeom>
          <a:noFill/>
          <a:ln>
            <a:noFill/>
          </a:ln>
        </p:spPr>
      </p:pic>
      <p:sp>
        <p:nvSpPr>
          <p:cNvPr id="612" name="Google Shape;612;p34"/>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a:t>
            </a:r>
            <a:r>
              <a:rPr b="1" lang="en">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Experimental 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--4 Main Experiment results</a:t>
            </a:r>
            <a:endParaRPr/>
          </a:p>
          <a:p>
            <a:pPr indent="0" lvl="0" marL="0" rtl="0" algn="l">
              <a:spcBef>
                <a:spcPts val="0"/>
              </a:spcBef>
              <a:spcAft>
                <a:spcPts val="0"/>
              </a:spcAft>
              <a:buNone/>
            </a:pPr>
            <a:r>
              <a:t/>
            </a:r>
            <a:endParaRPr/>
          </a:p>
        </p:txBody>
      </p:sp>
      <p:sp>
        <p:nvSpPr>
          <p:cNvPr id="623" name="Google Shape;623;p36"/>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a:t>
            </a:r>
            <a:r>
              <a:rPr lang="en">
                <a:solidFill>
                  <a:srgbClr val="B7B7B7"/>
                </a:solidFill>
                <a:latin typeface="Nunito"/>
                <a:ea typeface="Nunito"/>
                <a:cs typeface="Nunito"/>
                <a:sym typeface="Nunito"/>
              </a:rPr>
              <a:t>- Background - </a:t>
            </a:r>
            <a:r>
              <a:rPr b="1" lang="en">
                <a:latin typeface="Nunito"/>
                <a:ea typeface="Nunito"/>
                <a:cs typeface="Nunito"/>
                <a:sym typeface="Nunito"/>
              </a:rPr>
              <a:t>Experimental Results</a:t>
            </a:r>
            <a:r>
              <a:rPr lang="en">
                <a:solidFill>
                  <a:srgbClr val="B7B7B7"/>
                </a:solidFill>
                <a:latin typeface="Nunito"/>
                <a:ea typeface="Nunito"/>
                <a:cs typeface="Nunito"/>
                <a:sym typeface="Nunito"/>
              </a:rPr>
              <a:t> - Conclusion and Future Work</a:t>
            </a:r>
            <a:endParaRPr>
              <a:solidFill>
                <a:srgbClr val="B7B7B7"/>
              </a:solidFill>
              <a:latin typeface="Nunito"/>
              <a:ea typeface="Nunito"/>
              <a:cs typeface="Nunito"/>
              <a:sym typeface="Nunito"/>
            </a:endParaRPr>
          </a:p>
        </p:txBody>
      </p:sp>
      <p:sp>
        <p:nvSpPr>
          <p:cNvPr id="624" name="Google Shape;624;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Whitebox Attacks </a:t>
            </a:r>
            <a:endParaRPr sz="1600"/>
          </a:p>
          <a:p>
            <a:pPr indent="-330200" lvl="0" marL="457200" rtl="0" algn="l">
              <a:spcBef>
                <a:spcPts val="1000"/>
              </a:spcBef>
              <a:spcAft>
                <a:spcPts val="0"/>
              </a:spcAft>
              <a:buSzPts val="1600"/>
              <a:buChar char="●"/>
            </a:pPr>
            <a:r>
              <a:rPr lang="en" sz="1600"/>
              <a:t>Adversarial Training</a:t>
            </a:r>
            <a:endParaRPr sz="1600"/>
          </a:p>
          <a:p>
            <a:pPr indent="-330200" lvl="0" marL="457200" rtl="0" algn="l">
              <a:spcBef>
                <a:spcPts val="1000"/>
              </a:spcBef>
              <a:spcAft>
                <a:spcPts val="0"/>
              </a:spcAft>
              <a:buSzPts val="1600"/>
              <a:buChar char="●"/>
            </a:pPr>
            <a:r>
              <a:rPr lang="en" sz="1600"/>
              <a:t>Transfer Attack</a:t>
            </a:r>
            <a:endParaRPr sz="1600"/>
          </a:p>
          <a:p>
            <a:pPr indent="-330200" lvl="0" marL="457200" rtl="0" algn="l">
              <a:spcBef>
                <a:spcPts val="1000"/>
              </a:spcBef>
              <a:spcAft>
                <a:spcPts val="1000"/>
              </a:spcAft>
              <a:buSzPts val="1600"/>
              <a:buChar char="●"/>
            </a:pPr>
            <a:r>
              <a:rPr lang="en" sz="1600"/>
              <a:t>Visualization</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--4 Main Experiment results</a:t>
            </a:r>
            <a:endParaRPr/>
          </a:p>
          <a:p>
            <a:pPr indent="0" lvl="0" marL="0" rtl="0" algn="l">
              <a:spcBef>
                <a:spcPts val="0"/>
              </a:spcBef>
              <a:spcAft>
                <a:spcPts val="0"/>
              </a:spcAft>
              <a:buNone/>
            </a:pPr>
            <a:r>
              <a:t/>
            </a:r>
            <a:endParaRPr/>
          </a:p>
        </p:txBody>
      </p:sp>
      <p:sp>
        <p:nvSpPr>
          <p:cNvPr id="630" name="Google Shape;630;p37"/>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a:t>
            </a:r>
            <a:r>
              <a:rPr lang="en">
                <a:solidFill>
                  <a:srgbClr val="B7B7B7"/>
                </a:solidFill>
                <a:latin typeface="Nunito"/>
                <a:ea typeface="Nunito"/>
                <a:cs typeface="Nunito"/>
                <a:sym typeface="Nunito"/>
              </a:rPr>
              <a:t> - Conclusion and Future Work</a:t>
            </a:r>
            <a:endParaRPr>
              <a:solidFill>
                <a:srgbClr val="B7B7B7"/>
              </a:solidFill>
              <a:latin typeface="Nunito"/>
              <a:ea typeface="Nunito"/>
              <a:cs typeface="Nunito"/>
              <a:sym typeface="Nunito"/>
            </a:endParaRPr>
          </a:p>
        </p:txBody>
      </p:sp>
      <p:sp>
        <p:nvSpPr>
          <p:cNvPr id="631" name="Google Shape;631;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Whitebox Attacks </a:t>
            </a:r>
            <a:endParaRPr b="1" sz="1600"/>
          </a:p>
          <a:p>
            <a:pPr indent="-330200" lvl="0" marL="457200" rtl="0" algn="l">
              <a:spcBef>
                <a:spcPts val="1000"/>
              </a:spcBef>
              <a:spcAft>
                <a:spcPts val="0"/>
              </a:spcAft>
              <a:buSzPts val="1600"/>
              <a:buChar char="●"/>
            </a:pPr>
            <a:r>
              <a:rPr lang="en" sz="1600"/>
              <a:t>Adversarial Training</a:t>
            </a:r>
            <a:endParaRPr sz="1600"/>
          </a:p>
          <a:p>
            <a:pPr indent="-330200" lvl="0" marL="457200" rtl="0" algn="l">
              <a:spcBef>
                <a:spcPts val="1000"/>
              </a:spcBef>
              <a:spcAft>
                <a:spcPts val="0"/>
              </a:spcAft>
              <a:buSzPts val="1600"/>
              <a:buChar char="●"/>
            </a:pPr>
            <a:r>
              <a:rPr lang="en" sz="1600"/>
              <a:t>Transfer Attack</a:t>
            </a:r>
            <a:endParaRPr sz="1600"/>
          </a:p>
          <a:p>
            <a:pPr indent="-330200" lvl="0" marL="457200" rtl="0" algn="l">
              <a:spcBef>
                <a:spcPts val="1000"/>
              </a:spcBef>
              <a:spcAft>
                <a:spcPts val="1000"/>
              </a:spcAft>
              <a:buSzPts val="1600"/>
              <a:buChar char="●"/>
            </a:pPr>
            <a:r>
              <a:rPr lang="en" sz="1600"/>
              <a:t>Visualization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aphicFrame>
        <p:nvGraphicFramePr>
          <p:cNvPr id="636" name="Google Shape;636;p38"/>
          <p:cNvGraphicFramePr/>
          <p:nvPr/>
        </p:nvGraphicFramePr>
        <p:xfrm>
          <a:off x="917600" y="1897550"/>
          <a:ext cx="3000000" cy="3000000"/>
        </p:xfrm>
        <a:graphic>
          <a:graphicData uri="http://schemas.openxmlformats.org/drawingml/2006/table">
            <a:tbl>
              <a:tblPr>
                <a:noFill/>
                <a:tableStyleId>{5BDD549A-C4A1-4E53-87C7-166AFD48C57D}</a:tableStyleId>
              </a:tblPr>
              <a:tblGrid>
                <a:gridCol w="1233500"/>
                <a:gridCol w="913275"/>
                <a:gridCol w="925125"/>
                <a:gridCol w="1458850"/>
                <a:gridCol w="1375825"/>
                <a:gridCol w="1494425"/>
              </a:tblGrid>
              <a:tr h="2675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7500">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98.52 %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98.74%</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92.52 %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8/255</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2/255</a:t>
                      </a:r>
                      <a:endParaRPr sz="1300"/>
                    </a:p>
                    <a:p>
                      <a:pPr indent="0" lvl="0" marL="0" rtl="0" algn="ctr">
                        <a:spcBef>
                          <a:spcPts val="0"/>
                        </a:spcBef>
                        <a:spcAft>
                          <a:spcPts val="0"/>
                        </a:spcAft>
                        <a:buNone/>
                      </a:pPr>
                      <a:r>
                        <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44.84 %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48.26%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40.19 %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PGD-5</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1.78 %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2.07%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6.93 %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0.86%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4.7 %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PGD-20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0.96 %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0.77%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4.46 %</a:t>
                      </a:r>
                      <a:endParaRPr sz="1300"/>
                    </a:p>
                  </a:txBody>
                  <a:tcPr marT="18300" marB="18300" marR="18300" marL="18300">
                    <a:solidFill>
                      <a:srgbClr val="D9EAD3"/>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98.45 %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96.69 %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32.65 %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95.94 %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78.15 %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29.51 %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86.71 %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37.88 %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23.34 %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100/255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53.37 %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9.32 %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18.16 %</a:t>
                      </a:r>
                      <a:endParaRPr sz="1300"/>
                    </a:p>
                  </a:txBody>
                  <a:tcPr marT="18300" marB="18300" marR="18300" marL="18300">
                    <a:solidFill>
                      <a:srgbClr val="F4CCCC"/>
                    </a:solidFill>
                  </a:tcPr>
                </a:tc>
              </a:tr>
            </a:tbl>
          </a:graphicData>
        </a:graphic>
      </p:graphicFrame>
      <p:sp>
        <p:nvSpPr>
          <p:cNvPr id="637" name="Google Shape;637;p3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38" name="Google Shape;638;p38"/>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aphicFrame>
        <p:nvGraphicFramePr>
          <p:cNvPr id="643" name="Google Shape;643;p39"/>
          <p:cNvGraphicFramePr/>
          <p:nvPr/>
        </p:nvGraphicFramePr>
        <p:xfrm>
          <a:off x="917600" y="1897550"/>
          <a:ext cx="3000000" cy="3000000"/>
        </p:xfrm>
        <a:graphic>
          <a:graphicData uri="http://schemas.openxmlformats.org/drawingml/2006/table">
            <a:tbl>
              <a:tblPr>
                <a:noFill/>
                <a:tableStyleId>{5BDD549A-C4A1-4E53-87C7-166AFD48C57D}</a:tableStyleId>
              </a:tblPr>
              <a:tblGrid>
                <a:gridCol w="1233500"/>
                <a:gridCol w="913275"/>
                <a:gridCol w="925125"/>
                <a:gridCol w="1458850"/>
                <a:gridCol w="1375825"/>
                <a:gridCol w="1494425"/>
              </a:tblGrid>
              <a:tr h="2675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FFFF00"/>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FFFF00"/>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FFFF00"/>
                    </a:solidFill>
                  </a:tcPr>
                </a:tc>
              </a:tr>
              <a:tr h="267500">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98.52 %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98.74%</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92.52 %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8/255</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2/255</a:t>
                      </a:r>
                      <a:endParaRPr sz="1300"/>
                    </a:p>
                    <a:p>
                      <a:pPr indent="0" lvl="0" marL="0" rtl="0" algn="ctr">
                        <a:spcBef>
                          <a:spcPts val="0"/>
                        </a:spcBef>
                        <a:spcAft>
                          <a:spcPts val="0"/>
                        </a:spcAft>
                        <a:buNone/>
                      </a:pPr>
                      <a:r>
                        <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44.84 %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48.26%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40.19 %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PGD-5</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1.78 %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2.07%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6.93 %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0.86%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4.7 %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PGD-20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0.96 %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0.77%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4.46 %</a:t>
                      </a:r>
                      <a:endParaRPr sz="1300"/>
                    </a:p>
                  </a:txBody>
                  <a:tcPr marT="18300" marB="18300" marR="18300" marL="18300">
                    <a:solidFill>
                      <a:srgbClr val="D9EAD3"/>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98.45 %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96.69 %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32.65 %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95.94 %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78.15 %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29.51 %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86.71 %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37.88 %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23.34 %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100/255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53.37 %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9.32 %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18.16 %</a:t>
                      </a:r>
                      <a:endParaRPr sz="1300"/>
                    </a:p>
                  </a:txBody>
                  <a:tcPr marT="18300" marB="18300" marR="18300" marL="18300">
                    <a:solidFill>
                      <a:srgbClr val="F4CCCC"/>
                    </a:solidFill>
                  </a:tcPr>
                </a:tc>
              </a:tr>
            </a:tbl>
          </a:graphicData>
        </a:graphic>
      </p:graphicFrame>
      <p:sp>
        <p:nvSpPr>
          <p:cNvPr id="644" name="Google Shape;644;p3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45" name="Google Shape;645;p39"/>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aphicFrame>
        <p:nvGraphicFramePr>
          <p:cNvPr id="650" name="Google Shape;650;p40"/>
          <p:cNvGraphicFramePr/>
          <p:nvPr/>
        </p:nvGraphicFramePr>
        <p:xfrm>
          <a:off x="917600" y="1897550"/>
          <a:ext cx="3000000" cy="3000000"/>
        </p:xfrm>
        <a:graphic>
          <a:graphicData uri="http://schemas.openxmlformats.org/drawingml/2006/table">
            <a:tbl>
              <a:tblPr>
                <a:noFill/>
                <a:tableStyleId>{5BDD549A-C4A1-4E53-87C7-166AFD48C57D}</a:tableStyleId>
              </a:tblPr>
              <a:tblGrid>
                <a:gridCol w="1233500"/>
                <a:gridCol w="913275"/>
                <a:gridCol w="925125"/>
                <a:gridCol w="1458850"/>
                <a:gridCol w="1375825"/>
                <a:gridCol w="1494425"/>
              </a:tblGrid>
              <a:tr h="2675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FFFF00"/>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7500">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98.52 %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98.74%</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92.52 %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8/255</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2/255</a:t>
                      </a:r>
                      <a:endParaRPr sz="1300"/>
                    </a:p>
                    <a:p>
                      <a:pPr indent="0" lvl="0" marL="0" rtl="0" algn="ctr">
                        <a:spcBef>
                          <a:spcPts val="0"/>
                        </a:spcBef>
                        <a:spcAft>
                          <a:spcPts val="0"/>
                        </a:spcAft>
                        <a:buNone/>
                      </a:pPr>
                      <a:r>
                        <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44.84 %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48.26%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40.19 %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PGD-5</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1.78 %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2.07%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6.93 %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0.98 %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0.86%</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4.7 %</a:t>
                      </a:r>
                      <a:endParaRPr sz="1300"/>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PGD-20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0.96 %</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0.77%</a:t>
                      </a:r>
                      <a:endParaRPr sz="1300"/>
                    </a:p>
                  </a:txBody>
                  <a:tcPr marT="18300" marB="18300" marR="18300" marL="18300">
                    <a:solidFill>
                      <a:srgbClr val="D9EAD3"/>
                    </a:solidFill>
                  </a:tcPr>
                </a:tc>
                <a:tc>
                  <a:txBody>
                    <a:bodyPr/>
                    <a:lstStyle/>
                    <a:p>
                      <a:pPr indent="0" lvl="0" marL="0" rtl="0" algn="ctr">
                        <a:spcBef>
                          <a:spcPts val="0"/>
                        </a:spcBef>
                        <a:spcAft>
                          <a:spcPts val="0"/>
                        </a:spcAft>
                        <a:buNone/>
                      </a:pPr>
                      <a:r>
                        <a:rPr lang="en" sz="1300"/>
                        <a:t>4.46 %</a:t>
                      </a:r>
                      <a:endParaRPr sz="1300"/>
                    </a:p>
                  </a:txBody>
                  <a:tcPr marT="18300" marB="18300" marR="18300" marL="18300">
                    <a:solidFill>
                      <a:srgbClr val="D9EAD3"/>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98.45 %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96.69 %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32.65 %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95.94 %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78.15 %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29.51 %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86.71 %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37.88 %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23.34 %</a:t>
                      </a:r>
                      <a:endParaRPr sz="1300"/>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100/255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53.37 %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9.32 %</a:t>
                      </a:r>
                      <a:endParaRPr sz="1300"/>
                    </a:p>
                  </a:txBody>
                  <a:tcPr marT="18300" marB="18300" marR="18300" marL="18300">
                    <a:solidFill>
                      <a:srgbClr val="F4CCCC"/>
                    </a:solidFill>
                  </a:tcPr>
                </a:tc>
                <a:tc>
                  <a:txBody>
                    <a:bodyPr/>
                    <a:lstStyle/>
                    <a:p>
                      <a:pPr indent="0" lvl="0" marL="0" rtl="0" algn="ctr">
                        <a:spcBef>
                          <a:spcPts val="0"/>
                        </a:spcBef>
                        <a:spcAft>
                          <a:spcPts val="0"/>
                        </a:spcAft>
                        <a:buNone/>
                      </a:pPr>
                      <a:r>
                        <a:rPr lang="en" sz="1300"/>
                        <a:t>18.16 %</a:t>
                      </a:r>
                      <a:endParaRPr sz="1300"/>
                    </a:p>
                  </a:txBody>
                  <a:tcPr marT="18300" marB="18300" marR="18300" marL="18300">
                    <a:solidFill>
                      <a:srgbClr val="F4CCCC"/>
                    </a:solidFill>
                  </a:tcPr>
                </a:tc>
              </a:tr>
            </a:tbl>
          </a:graphicData>
        </a:graphic>
      </p:graphicFrame>
      <p:sp>
        <p:nvSpPr>
          <p:cNvPr id="651" name="Google Shape;651;p4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52" name="Google Shape;652;p40"/>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aphicFrame>
        <p:nvGraphicFramePr>
          <p:cNvPr id="657" name="Google Shape;657;p41"/>
          <p:cNvGraphicFramePr/>
          <p:nvPr/>
        </p:nvGraphicFramePr>
        <p:xfrm>
          <a:off x="920400" y="1895375"/>
          <a:ext cx="3000000" cy="3000000"/>
        </p:xfrm>
        <a:graphic>
          <a:graphicData uri="http://schemas.openxmlformats.org/drawingml/2006/table">
            <a:tbl>
              <a:tblPr>
                <a:noFill/>
                <a:tableStyleId>{5BDD549A-C4A1-4E53-87C7-166AFD48C57D}</a:tableStyleId>
              </a:tblPr>
              <a:tblGrid>
                <a:gridCol w="1233500"/>
                <a:gridCol w="913250"/>
                <a:gridCol w="925125"/>
                <a:gridCol w="1458850"/>
                <a:gridCol w="1375825"/>
                <a:gridCol w="1494425"/>
              </a:tblGrid>
              <a:tr h="2667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6700">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None</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98.52 %</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98.74%</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92.52 %</a:t>
                      </a:r>
                      <a:endParaRPr sz="1300"/>
                    </a:p>
                  </a:txBody>
                  <a:tcPr marT="18300" marB="18300" marR="18300" marL="18300">
                    <a:solidFill>
                      <a:srgbClr val="93C47D"/>
                    </a:solidFill>
                  </a:tcPr>
                </a:tc>
              </a:tr>
              <a:tr h="266700">
                <a:tc>
                  <a:txBody>
                    <a:bodyPr/>
                    <a:lstStyle/>
                    <a:p>
                      <a:pPr indent="0" lvl="0" marL="0" rtl="0" algn="ctr">
                        <a:spcBef>
                          <a:spcPts val="0"/>
                        </a:spcBef>
                        <a:spcAft>
                          <a:spcPts val="0"/>
                        </a:spcAft>
                        <a:buNone/>
                      </a:pPr>
                      <a:r>
                        <a:rPr lang="en" sz="1300">
                          <a:solidFill>
                            <a:srgbClr val="B7B7B7"/>
                          </a:solidFill>
                        </a:rPr>
                        <a:t>PGD-1</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8/255</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2/255</a:t>
                      </a:r>
                      <a:endParaRPr sz="1300">
                        <a:solidFill>
                          <a:srgbClr val="B7B7B7"/>
                        </a:solidFill>
                      </a:endParaRPr>
                    </a:p>
                    <a:p>
                      <a:pPr indent="0" lvl="0" marL="0" rtl="0" algn="ctr">
                        <a:spcBef>
                          <a:spcPts val="0"/>
                        </a:spcBef>
                        <a:spcAft>
                          <a:spcPts val="0"/>
                        </a:spcAft>
                        <a:buNone/>
                      </a:pPr>
                      <a:r>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44.84 %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48.26%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40.19 %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PGD-5</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1.78 %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2.07%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6.93 %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PGD-10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0.86%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4.7 %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PGD-20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0.96 %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0.77%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4.46 %</a:t>
                      </a:r>
                      <a:endParaRPr sz="1300">
                        <a:solidFill>
                          <a:srgbClr val="B7B7B7"/>
                        </a:solidFill>
                      </a:endParaRPr>
                    </a:p>
                  </a:txBody>
                  <a:tcPr marT="18300" marB="18300" marR="18300" marL="18300">
                    <a:solidFill>
                      <a:srgbClr val="D9EAD3"/>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8/255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98.45 %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96.69 %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32.65 %</a:t>
                      </a:r>
                      <a:endParaRPr sz="1300">
                        <a:solidFill>
                          <a:srgbClr val="B7B7B7"/>
                        </a:solidFill>
                      </a:endParaRPr>
                    </a:p>
                  </a:txBody>
                  <a:tcPr marT="18300" marB="18300" marR="18300" marL="18300">
                    <a:solidFill>
                      <a:srgbClr val="F4CCCC"/>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25/255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95.94 %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78.15 %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29.51 %</a:t>
                      </a:r>
                      <a:endParaRPr sz="1300">
                        <a:solidFill>
                          <a:srgbClr val="B7B7B7"/>
                        </a:solidFill>
                      </a:endParaRPr>
                    </a:p>
                  </a:txBody>
                  <a:tcPr marT="18300" marB="18300" marR="18300" marL="18300">
                    <a:solidFill>
                      <a:srgbClr val="F4CCCC"/>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12/255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86.71 %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37.88 %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23.34 %</a:t>
                      </a:r>
                      <a:endParaRPr sz="1300">
                        <a:solidFill>
                          <a:srgbClr val="B7B7B7"/>
                        </a:solidFill>
                      </a:endParaRPr>
                    </a:p>
                  </a:txBody>
                  <a:tcPr marT="18300" marB="18300" marR="18300" marL="18300">
                    <a:solidFill>
                      <a:srgbClr val="F4CCCC"/>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100/255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53.37 %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9.32 %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18.16 %</a:t>
                      </a:r>
                      <a:endParaRPr sz="1300">
                        <a:solidFill>
                          <a:srgbClr val="B7B7B7"/>
                        </a:solidFill>
                      </a:endParaRPr>
                    </a:p>
                  </a:txBody>
                  <a:tcPr marT="18300" marB="18300" marR="18300" marL="18300">
                    <a:solidFill>
                      <a:srgbClr val="F4CCCC"/>
                    </a:solidFill>
                  </a:tcPr>
                </a:tc>
              </a:tr>
            </a:tbl>
          </a:graphicData>
        </a:graphic>
      </p:graphicFrame>
      <p:sp>
        <p:nvSpPr>
          <p:cNvPr id="658" name="Google Shape;658;p4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59" name="Google Shape;659;p41"/>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aphicFrame>
        <p:nvGraphicFramePr>
          <p:cNvPr id="664" name="Google Shape;664;p42"/>
          <p:cNvGraphicFramePr/>
          <p:nvPr/>
        </p:nvGraphicFramePr>
        <p:xfrm>
          <a:off x="917600" y="1897550"/>
          <a:ext cx="3000000" cy="3000000"/>
        </p:xfrm>
        <a:graphic>
          <a:graphicData uri="http://schemas.openxmlformats.org/drawingml/2006/table">
            <a:tbl>
              <a:tblPr>
                <a:noFill/>
                <a:tableStyleId>{5BDD549A-C4A1-4E53-87C7-166AFD48C57D}</a:tableStyleId>
              </a:tblPr>
              <a:tblGrid>
                <a:gridCol w="1233500"/>
                <a:gridCol w="913275"/>
                <a:gridCol w="925125"/>
                <a:gridCol w="1458850"/>
                <a:gridCol w="1375825"/>
                <a:gridCol w="1494425"/>
              </a:tblGrid>
              <a:tr h="2675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7500">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98.52 %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98.74%</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92.52 %</a:t>
                      </a:r>
                      <a:endParaRPr sz="1300">
                        <a:solidFill>
                          <a:srgbClr val="B7B7B7"/>
                        </a:solidFill>
                      </a:endParaRPr>
                    </a:p>
                  </a:txBody>
                  <a:tcPr marT="18300" marB="18300" marR="18300" marL="18300">
                    <a:solidFill>
                      <a:srgbClr val="D9EAD3"/>
                    </a:solidFill>
                  </a:tcPr>
                </a:tc>
              </a:tr>
              <a:tr h="267500">
                <a:tc>
                  <a:txBody>
                    <a:bodyPr/>
                    <a:lstStyle/>
                    <a:p>
                      <a:pPr indent="0" lvl="0" marL="0" rtl="0" algn="ctr">
                        <a:spcBef>
                          <a:spcPts val="0"/>
                        </a:spcBef>
                        <a:spcAft>
                          <a:spcPts val="0"/>
                        </a:spcAft>
                        <a:buNone/>
                      </a:pPr>
                      <a:r>
                        <a:rPr lang="en" sz="1300"/>
                        <a:t>PGD-1</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8/255</a:t>
                      </a:r>
                      <a:endParaRPr sz="1300"/>
                    </a:p>
                  </a:txBody>
                  <a:tcPr marT="18300" marB="18300" marR="18300" marL="18300">
                    <a:solidFill>
                      <a:srgbClr val="B6D7A8"/>
                    </a:solidFill>
                  </a:tcPr>
                </a:tc>
                <a:tc rowSpan="4">
                  <a:txBody>
                    <a:bodyPr/>
                    <a:lstStyle/>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2/255</a:t>
                      </a:r>
                      <a:endParaRPr sz="1300"/>
                    </a:p>
                    <a:p>
                      <a:pPr indent="0" lvl="0" marL="0" rtl="0" algn="ctr">
                        <a:spcBef>
                          <a:spcPts val="0"/>
                        </a:spcBef>
                        <a:spcAft>
                          <a:spcPts val="0"/>
                        </a:spcAft>
                        <a:buNone/>
                      </a:pPr>
                      <a:r>
                        <a:t/>
                      </a:r>
                      <a:endParaRPr sz="1300"/>
                    </a:p>
                  </a:txBody>
                  <a:tcPr marT="18300" marB="18300" marR="18300" marL="18300">
                    <a:solidFill>
                      <a:srgbClr val="B6D7A8"/>
                    </a:solidFill>
                  </a:tcPr>
                </a:tc>
                <a:tc>
                  <a:txBody>
                    <a:bodyPr/>
                    <a:lstStyle/>
                    <a:p>
                      <a:pPr indent="0" lvl="0" marL="0" rtl="0" algn="ctr">
                        <a:spcBef>
                          <a:spcPts val="0"/>
                        </a:spcBef>
                        <a:spcAft>
                          <a:spcPts val="0"/>
                        </a:spcAft>
                        <a:buNone/>
                      </a:pPr>
                      <a:r>
                        <a:rPr lang="en" sz="1300"/>
                        <a:t>44.84 %</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48.26%</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40.19 %</a:t>
                      </a:r>
                      <a:endParaRPr sz="1300"/>
                    </a:p>
                  </a:txBody>
                  <a:tcPr marT="18300" marB="18300" marR="18300" marL="18300">
                    <a:solidFill>
                      <a:srgbClr val="93C47D"/>
                    </a:solidFill>
                  </a:tcPr>
                </a:tc>
              </a:tr>
              <a:tr h="267500">
                <a:tc>
                  <a:txBody>
                    <a:bodyPr/>
                    <a:lstStyle/>
                    <a:p>
                      <a:pPr indent="0" lvl="0" marL="0" rtl="0" algn="ctr">
                        <a:spcBef>
                          <a:spcPts val="0"/>
                        </a:spcBef>
                        <a:spcAft>
                          <a:spcPts val="0"/>
                        </a:spcAft>
                        <a:buNone/>
                      </a:pPr>
                      <a:r>
                        <a:rPr lang="en" sz="1300"/>
                        <a:t>PGD-5</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1.78 %</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2.07%</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6.93 %</a:t>
                      </a:r>
                      <a:endParaRPr sz="1300"/>
                    </a:p>
                  </a:txBody>
                  <a:tcPr marT="18300" marB="18300" marR="18300" marL="18300">
                    <a:solidFill>
                      <a:srgbClr val="93C47D"/>
                    </a:solidFill>
                  </a:tcPr>
                </a:tc>
              </a:tr>
              <a:tr h="267500">
                <a:tc>
                  <a:txBody>
                    <a:bodyPr/>
                    <a:lstStyle/>
                    <a:p>
                      <a:pPr indent="0" lvl="0" marL="0" rtl="0" algn="ctr">
                        <a:spcBef>
                          <a:spcPts val="0"/>
                        </a:spcBef>
                        <a:spcAft>
                          <a:spcPts val="0"/>
                        </a:spcAft>
                        <a:buNone/>
                      </a:pPr>
                      <a:r>
                        <a:rPr lang="en" sz="1300"/>
                        <a:t>PGD-10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0.98 %</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0.86%</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4.7 %</a:t>
                      </a:r>
                      <a:endParaRPr sz="1300"/>
                    </a:p>
                  </a:txBody>
                  <a:tcPr marT="18300" marB="18300" marR="18300" marL="18300">
                    <a:solidFill>
                      <a:srgbClr val="93C47D"/>
                    </a:solidFill>
                  </a:tcPr>
                </a:tc>
              </a:tr>
              <a:tr h="267500">
                <a:tc>
                  <a:txBody>
                    <a:bodyPr/>
                    <a:lstStyle/>
                    <a:p>
                      <a:pPr indent="0" lvl="0" marL="0" rtl="0" algn="ctr">
                        <a:spcBef>
                          <a:spcPts val="0"/>
                        </a:spcBef>
                        <a:spcAft>
                          <a:spcPts val="0"/>
                        </a:spcAft>
                        <a:buNone/>
                      </a:pPr>
                      <a:r>
                        <a:rPr lang="en" sz="1300"/>
                        <a:t>PGD-20</a:t>
                      </a:r>
                      <a:endParaRPr sz="1300"/>
                    </a:p>
                  </a:txBody>
                  <a:tcPr marT="18300" marB="18300" marR="18300" marL="18300">
                    <a:solidFill>
                      <a:srgbClr val="B6D7A8"/>
                    </a:solidFill>
                  </a:tcPr>
                </a:tc>
                <a:tc vMerge="1"/>
                <a:tc vMerge="1"/>
                <a:tc>
                  <a:txBody>
                    <a:bodyPr/>
                    <a:lstStyle/>
                    <a:p>
                      <a:pPr indent="0" lvl="0" marL="0" rtl="0" algn="ctr">
                        <a:spcBef>
                          <a:spcPts val="0"/>
                        </a:spcBef>
                        <a:spcAft>
                          <a:spcPts val="0"/>
                        </a:spcAft>
                        <a:buNone/>
                      </a:pPr>
                      <a:r>
                        <a:rPr lang="en" sz="1300"/>
                        <a:t>0.96 %</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0.77%</a:t>
                      </a:r>
                      <a:endParaRPr sz="1300"/>
                    </a:p>
                  </a:txBody>
                  <a:tcPr marT="18300" marB="18300" marR="18300" marL="18300">
                    <a:solidFill>
                      <a:srgbClr val="93C47D"/>
                    </a:solidFill>
                  </a:tcPr>
                </a:tc>
                <a:tc>
                  <a:txBody>
                    <a:bodyPr/>
                    <a:lstStyle/>
                    <a:p>
                      <a:pPr indent="0" lvl="0" marL="0" rtl="0" algn="ctr">
                        <a:spcBef>
                          <a:spcPts val="0"/>
                        </a:spcBef>
                        <a:spcAft>
                          <a:spcPts val="0"/>
                        </a:spcAft>
                        <a:buNone/>
                      </a:pPr>
                      <a:r>
                        <a:rPr lang="en" sz="1300"/>
                        <a:t>4.46 %</a:t>
                      </a:r>
                      <a:endParaRPr sz="1300"/>
                    </a:p>
                  </a:txBody>
                  <a:tcPr marT="18300" marB="18300" marR="18300" marL="18300">
                    <a:solidFill>
                      <a:srgbClr val="93C47D"/>
                    </a:solidFill>
                  </a:tcPr>
                </a:tc>
              </a:tr>
              <a:tr h="280025">
                <a:tc>
                  <a:txBody>
                    <a:bodyPr/>
                    <a:lstStyle/>
                    <a:p>
                      <a:pPr indent="0" lvl="0" marL="0" rtl="0" algn="ctr">
                        <a:spcBef>
                          <a:spcPts val="0"/>
                        </a:spcBef>
                        <a:spcAft>
                          <a:spcPts val="0"/>
                        </a:spcAft>
                        <a:buNone/>
                      </a:pPr>
                      <a:r>
                        <a:rPr lang="en" sz="1300">
                          <a:solidFill>
                            <a:srgbClr val="999999"/>
                          </a:solidFill>
                        </a:rPr>
                        <a:t>PGD-20 L2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8/255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2/255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98.45 %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96.69 %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32.65 %</a:t>
                      </a:r>
                      <a:endParaRPr sz="1300">
                        <a:solidFill>
                          <a:srgbClr val="999999"/>
                        </a:solidFill>
                      </a:endParaRPr>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solidFill>
                            <a:srgbClr val="999999"/>
                          </a:solidFill>
                        </a:rPr>
                        <a:t>PGD-20 L2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25/255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5/255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95.94 %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78.15 %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29.51 %</a:t>
                      </a:r>
                      <a:endParaRPr sz="1300">
                        <a:solidFill>
                          <a:srgbClr val="999999"/>
                        </a:solidFill>
                      </a:endParaRPr>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solidFill>
                            <a:srgbClr val="999999"/>
                          </a:solidFill>
                        </a:rPr>
                        <a:t>PGD-20 L2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50/255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12/255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86.71 %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37.88 %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23.34 %</a:t>
                      </a:r>
                      <a:endParaRPr sz="1300">
                        <a:solidFill>
                          <a:srgbClr val="999999"/>
                        </a:solidFill>
                      </a:endParaRPr>
                    </a:p>
                  </a:txBody>
                  <a:tcPr marT="18300" marB="18300" marR="18300" marL="18300">
                    <a:solidFill>
                      <a:srgbClr val="F4CCCC"/>
                    </a:solidFill>
                  </a:tcPr>
                </a:tc>
              </a:tr>
              <a:tr h="280025">
                <a:tc>
                  <a:txBody>
                    <a:bodyPr/>
                    <a:lstStyle/>
                    <a:p>
                      <a:pPr indent="0" lvl="0" marL="0" rtl="0" algn="ctr">
                        <a:spcBef>
                          <a:spcPts val="0"/>
                        </a:spcBef>
                        <a:spcAft>
                          <a:spcPts val="0"/>
                        </a:spcAft>
                        <a:buNone/>
                      </a:pPr>
                      <a:r>
                        <a:rPr lang="en" sz="1300">
                          <a:solidFill>
                            <a:srgbClr val="999999"/>
                          </a:solidFill>
                        </a:rPr>
                        <a:t>PGD-20 L2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100/255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20/255</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53.37 %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9.32 %</a:t>
                      </a:r>
                      <a:endParaRPr sz="1300">
                        <a:solidFill>
                          <a:srgbClr val="999999"/>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999999"/>
                          </a:solidFill>
                        </a:rPr>
                        <a:t>18.16 %</a:t>
                      </a:r>
                      <a:endParaRPr sz="1300">
                        <a:solidFill>
                          <a:srgbClr val="999999"/>
                        </a:solidFill>
                      </a:endParaRPr>
                    </a:p>
                  </a:txBody>
                  <a:tcPr marT="18300" marB="18300" marR="18300" marL="18300">
                    <a:solidFill>
                      <a:srgbClr val="F4CCCC"/>
                    </a:solidFill>
                  </a:tcPr>
                </a:tc>
              </a:tr>
            </a:tbl>
          </a:graphicData>
        </a:graphic>
      </p:graphicFrame>
      <p:sp>
        <p:nvSpPr>
          <p:cNvPr id="665" name="Google Shape;665;p4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66" name="Google Shape;666;p42"/>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aphicFrame>
        <p:nvGraphicFramePr>
          <p:cNvPr id="671" name="Google Shape;671;p43"/>
          <p:cNvGraphicFramePr/>
          <p:nvPr/>
        </p:nvGraphicFramePr>
        <p:xfrm>
          <a:off x="920400" y="1895375"/>
          <a:ext cx="3000000" cy="3000000"/>
        </p:xfrm>
        <a:graphic>
          <a:graphicData uri="http://schemas.openxmlformats.org/drawingml/2006/table">
            <a:tbl>
              <a:tblPr>
                <a:noFill/>
                <a:tableStyleId>{5BDD549A-C4A1-4E53-87C7-166AFD48C57D}</a:tableStyleId>
              </a:tblPr>
              <a:tblGrid>
                <a:gridCol w="1233500"/>
                <a:gridCol w="913250"/>
                <a:gridCol w="925125"/>
                <a:gridCol w="1458850"/>
                <a:gridCol w="1375825"/>
                <a:gridCol w="1494425"/>
              </a:tblGrid>
              <a:tr h="2667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6700">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98.52 %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98.74%</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92.52 %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PGD-1</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8/255</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2/255</a:t>
                      </a:r>
                      <a:endParaRPr sz="1300">
                        <a:solidFill>
                          <a:srgbClr val="B7B7B7"/>
                        </a:solidFill>
                      </a:endParaRPr>
                    </a:p>
                    <a:p>
                      <a:pPr indent="0" lvl="0" marL="0" rtl="0" algn="ctr">
                        <a:spcBef>
                          <a:spcPts val="0"/>
                        </a:spcBef>
                        <a:spcAft>
                          <a:spcPts val="0"/>
                        </a:spcAft>
                        <a:buNone/>
                      </a:pPr>
                      <a:r>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44.84 %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48.26%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40.19 %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PGD-5</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1.78 %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2.07%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6.93 %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PGD-10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0.86%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4.7 %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PGD-20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0.96 %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0.77%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4.46 %</a:t>
                      </a:r>
                      <a:endParaRPr sz="1300">
                        <a:solidFill>
                          <a:srgbClr val="B7B7B7"/>
                        </a:solidFill>
                      </a:endParaRPr>
                    </a:p>
                  </a:txBody>
                  <a:tcPr marT="18300" marB="18300" marR="18300" marL="18300">
                    <a:solidFill>
                      <a:srgbClr val="D9EAD3"/>
                    </a:solidFill>
                  </a:tcPr>
                </a:tc>
              </a:tr>
              <a:tr h="2792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98.45 %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96.69 %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32.65 %</a:t>
                      </a:r>
                      <a:endParaRPr sz="1300"/>
                    </a:p>
                  </a:txBody>
                  <a:tcPr marT="18300" marB="18300" marR="18300" marL="18300">
                    <a:solidFill>
                      <a:srgbClr val="E06666"/>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25/255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95.94 %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78.15 %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29.51 %</a:t>
                      </a:r>
                      <a:endParaRPr sz="1300">
                        <a:solidFill>
                          <a:srgbClr val="B7B7B7"/>
                        </a:solidFill>
                      </a:endParaRPr>
                    </a:p>
                  </a:txBody>
                  <a:tcPr marT="18300" marB="18300" marR="18300" marL="18300">
                    <a:solidFill>
                      <a:srgbClr val="F4CCCC"/>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12/255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86.71 %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37.88 %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23.34 %</a:t>
                      </a:r>
                      <a:endParaRPr sz="1300">
                        <a:solidFill>
                          <a:srgbClr val="B7B7B7"/>
                        </a:solidFill>
                      </a:endParaRPr>
                    </a:p>
                  </a:txBody>
                  <a:tcPr marT="18300" marB="18300" marR="18300" marL="18300">
                    <a:solidFill>
                      <a:srgbClr val="F4CCCC"/>
                    </a:solidFill>
                  </a:tcPr>
                </a:tc>
              </a:tr>
              <a:tr h="279225">
                <a:tc>
                  <a:txBody>
                    <a:bodyPr/>
                    <a:lstStyle/>
                    <a:p>
                      <a:pPr indent="0" lvl="0" marL="0" rtl="0" algn="ctr">
                        <a:spcBef>
                          <a:spcPts val="0"/>
                        </a:spcBef>
                        <a:spcAft>
                          <a:spcPts val="0"/>
                        </a:spcAft>
                        <a:buNone/>
                      </a:pPr>
                      <a:r>
                        <a:rPr lang="en" sz="1300">
                          <a:solidFill>
                            <a:srgbClr val="B7B7B7"/>
                          </a:solidFill>
                        </a:rPr>
                        <a:t>PGD-20 L2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100/255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20/255</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53.37 %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9.32 %</a:t>
                      </a:r>
                      <a:endParaRPr sz="1300">
                        <a:solidFill>
                          <a:srgbClr val="B7B7B7"/>
                        </a:solidFill>
                      </a:endParaRPr>
                    </a:p>
                  </a:txBody>
                  <a:tcPr marT="18300" marB="18300" marR="18300" marL="18300">
                    <a:solidFill>
                      <a:srgbClr val="F4CCCC"/>
                    </a:solidFill>
                  </a:tcPr>
                </a:tc>
                <a:tc>
                  <a:txBody>
                    <a:bodyPr/>
                    <a:lstStyle/>
                    <a:p>
                      <a:pPr indent="0" lvl="0" marL="0" rtl="0" algn="ctr">
                        <a:spcBef>
                          <a:spcPts val="0"/>
                        </a:spcBef>
                        <a:spcAft>
                          <a:spcPts val="0"/>
                        </a:spcAft>
                        <a:buNone/>
                      </a:pPr>
                      <a:r>
                        <a:rPr lang="en" sz="1300">
                          <a:solidFill>
                            <a:srgbClr val="B7B7B7"/>
                          </a:solidFill>
                        </a:rPr>
                        <a:t>18.16 %</a:t>
                      </a:r>
                      <a:endParaRPr sz="1300">
                        <a:solidFill>
                          <a:srgbClr val="B7B7B7"/>
                        </a:solidFill>
                      </a:endParaRPr>
                    </a:p>
                  </a:txBody>
                  <a:tcPr marT="18300" marB="18300" marR="18300" marL="18300">
                    <a:solidFill>
                      <a:srgbClr val="F4CCCC"/>
                    </a:solidFill>
                  </a:tcPr>
                </a:tc>
              </a:tr>
            </a:tbl>
          </a:graphicData>
        </a:graphic>
      </p:graphicFrame>
      <p:sp>
        <p:nvSpPr>
          <p:cNvPr id="672" name="Google Shape;672;p4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73" name="Google Shape;673;p43"/>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0" name="Shape 550"/>
        <p:cNvGrpSpPr/>
        <p:nvPr/>
      </p:nvGrpSpPr>
      <p:grpSpPr>
        <a:xfrm>
          <a:off x="0" y="0"/>
          <a:ext cx="0" cy="0"/>
          <a:chOff x="0" y="0"/>
          <a:chExt cx="0" cy="0"/>
        </a:xfrm>
      </p:grpSpPr>
      <p:sp>
        <p:nvSpPr>
          <p:cNvPr id="551" name="Google Shape;55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552" name="Google Shape;552;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Introduction</a:t>
            </a:r>
            <a:endParaRPr sz="2000"/>
          </a:p>
          <a:p>
            <a:pPr indent="-355600" lvl="0" marL="457200" rtl="0" algn="l">
              <a:spcBef>
                <a:spcPts val="0"/>
              </a:spcBef>
              <a:spcAft>
                <a:spcPts val="0"/>
              </a:spcAft>
              <a:buSzPts val="2000"/>
              <a:buChar char="●"/>
            </a:pPr>
            <a:r>
              <a:rPr lang="en" sz="2000"/>
              <a:t>Background</a:t>
            </a:r>
            <a:endParaRPr sz="2000"/>
          </a:p>
          <a:p>
            <a:pPr indent="-355600" lvl="0" marL="457200" rtl="0" algn="l">
              <a:spcBef>
                <a:spcPts val="0"/>
              </a:spcBef>
              <a:spcAft>
                <a:spcPts val="0"/>
              </a:spcAft>
              <a:buSzPts val="2000"/>
              <a:buChar char="●"/>
            </a:pPr>
            <a:r>
              <a:rPr lang="en" sz="2000"/>
              <a:t>Experimental Results</a:t>
            </a:r>
            <a:endParaRPr sz="2000"/>
          </a:p>
          <a:p>
            <a:pPr indent="-355600" lvl="0" marL="457200" rtl="0" algn="l">
              <a:spcBef>
                <a:spcPts val="0"/>
              </a:spcBef>
              <a:spcAft>
                <a:spcPts val="0"/>
              </a:spcAft>
              <a:buSzPts val="2000"/>
              <a:buChar char="●"/>
            </a:pPr>
            <a:r>
              <a:rPr lang="en" sz="2000"/>
              <a:t>Conclusion and Future Work</a:t>
            </a:r>
            <a:endParaRPr sz="2000"/>
          </a:p>
          <a:p>
            <a:pPr indent="0" lvl="0" marL="457200" rtl="0" algn="l">
              <a:spcBef>
                <a:spcPts val="1200"/>
              </a:spcBef>
              <a:spcAft>
                <a:spcPts val="0"/>
              </a:spcAft>
              <a:buNone/>
            </a:pPr>
            <a:r>
              <a:t/>
            </a:r>
            <a:endParaRPr sz="2000"/>
          </a:p>
          <a:p>
            <a:pPr indent="0" lvl="0" marL="0" rtl="0" algn="l">
              <a:spcBef>
                <a:spcPts val="1200"/>
              </a:spcBef>
              <a:spcAft>
                <a:spcPts val="1200"/>
              </a:spcAft>
              <a:buNone/>
            </a:pPr>
            <a:r>
              <a:t/>
            </a:r>
            <a:endParaRPr/>
          </a:p>
        </p:txBody>
      </p:sp>
      <p:sp>
        <p:nvSpPr>
          <p:cNvPr id="553" name="Google Shape;553;p26"/>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Introduction</a:t>
            </a:r>
            <a:r>
              <a:rPr lang="en">
                <a:latin typeface="Nunito"/>
                <a:ea typeface="Nunito"/>
                <a:cs typeface="Nunito"/>
                <a:sym typeface="Nunito"/>
              </a:rPr>
              <a:t> </a:t>
            </a:r>
            <a:r>
              <a:rPr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aphicFrame>
        <p:nvGraphicFramePr>
          <p:cNvPr id="678" name="Google Shape;678;p44"/>
          <p:cNvGraphicFramePr/>
          <p:nvPr/>
        </p:nvGraphicFramePr>
        <p:xfrm>
          <a:off x="920400" y="1895375"/>
          <a:ext cx="3000000" cy="3000000"/>
        </p:xfrm>
        <a:graphic>
          <a:graphicData uri="http://schemas.openxmlformats.org/drawingml/2006/table">
            <a:tbl>
              <a:tblPr>
                <a:noFill/>
                <a:tableStyleId>{5BDD549A-C4A1-4E53-87C7-166AFD48C57D}</a:tableStyleId>
              </a:tblPr>
              <a:tblGrid>
                <a:gridCol w="1233500"/>
                <a:gridCol w="913250"/>
                <a:gridCol w="925125"/>
                <a:gridCol w="1458850"/>
                <a:gridCol w="1375825"/>
                <a:gridCol w="1494425"/>
              </a:tblGrid>
              <a:tr h="266700">
                <a:tc>
                  <a:txBody>
                    <a:bodyPr/>
                    <a:lstStyle/>
                    <a:p>
                      <a:pPr indent="0" lvl="0" marL="0" rtl="0" algn="ctr">
                        <a:spcBef>
                          <a:spcPts val="0"/>
                        </a:spcBef>
                        <a:spcAft>
                          <a:spcPts val="0"/>
                        </a:spcAft>
                        <a:buNone/>
                      </a:pPr>
                      <a:r>
                        <a:rPr b="1" lang="en" sz="1300"/>
                        <a:t>Attack \ Model</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epsilon</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alpha</a:t>
                      </a:r>
                      <a:endParaRPr b="1" sz="1300"/>
                    </a:p>
                  </a:txBody>
                  <a:tcPr marT="18300" marB="18300" marR="18300" marL="18300">
                    <a:solidFill>
                      <a:srgbClr val="A2C4C9"/>
                    </a:solidFill>
                  </a:tcPr>
                </a:tc>
                <a:tc>
                  <a:txBody>
                    <a:bodyPr/>
                    <a:lstStyle/>
                    <a:p>
                      <a:pPr indent="0" lvl="0" marL="0" rtl="0" algn="ctr">
                        <a:spcBef>
                          <a:spcPts val="0"/>
                        </a:spcBef>
                        <a:spcAft>
                          <a:spcPts val="0"/>
                        </a:spcAft>
                        <a:buNone/>
                      </a:pPr>
                      <a:r>
                        <a:rPr b="1" lang="en" sz="1300"/>
                        <a:t>ViT (224*224)</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ViT (32*32)</a:t>
                      </a:r>
                      <a:endParaRPr b="1" sz="1300"/>
                    </a:p>
                  </a:txBody>
                  <a:tcPr marT="18300" marB="18300" marR="18300" marL="18300">
                    <a:solidFill>
                      <a:srgbClr val="D0E0E3"/>
                    </a:solidFill>
                  </a:tcPr>
                </a:tc>
                <a:tc>
                  <a:txBody>
                    <a:bodyPr/>
                    <a:lstStyle/>
                    <a:p>
                      <a:pPr indent="0" lvl="0" marL="0" rtl="0" algn="ctr">
                        <a:spcBef>
                          <a:spcPts val="0"/>
                        </a:spcBef>
                        <a:spcAft>
                          <a:spcPts val="0"/>
                        </a:spcAft>
                        <a:buNone/>
                      </a:pPr>
                      <a:r>
                        <a:rPr b="1" lang="en" sz="1300"/>
                        <a:t>VGG16 (32*32)</a:t>
                      </a:r>
                      <a:endParaRPr b="1" sz="1300"/>
                    </a:p>
                  </a:txBody>
                  <a:tcPr marT="18300" marB="18300" marR="18300" marL="18300">
                    <a:solidFill>
                      <a:srgbClr val="D0E0E3"/>
                    </a:solidFill>
                  </a:tcPr>
                </a:tc>
              </a:tr>
              <a:tr h="266700">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None</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98.52 %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98.74%</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92.52 %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PGD-1</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8/255</a:t>
                      </a:r>
                      <a:endParaRPr sz="1300">
                        <a:solidFill>
                          <a:srgbClr val="B7B7B7"/>
                        </a:solidFill>
                      </a:endParaRPr>
                    </a:p>
                  </a:txBody>
                  <a:tcPr marT="18300" marB="18300" marR="18300" marL="18300">
                    <a:solidFill>
                      <a:srgbClr val="D9EAD3"/>
                    </a:solidFill>
                  </a:tcPr>
                </a:tc>
                <a:tc rowSpan="4">
                  <a:txBody>
                    <a:bodyPr/>
                    <a:lstStyle/>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t/>
                      </a:r>
                      <a:endParaRPr sz="1300">
                        <a:solidFill>
                          <a:srgbClr val="B7B7B7"/>
                        </a:solidFill>
                      </a:endParaRPr>
                    </a:p>
                    <a:p>
                      <a:pPr indent="0" lvl="0" marL="0" rtl="0" algn="ctr">
                        <a:spcBef>
                          <a:spcPts val="0"/>
                        </a:spcBef>
                        <a:spcAft>
                          <a:spcPts val="0"/>
                        </a:spcAft>
                        <a:buNone/>
                      </a:pPr>
                      <a:r>
                        <a:rPr lang="en" sz="1300">
                          <a:solidFill>
                            <a:srgbClr val="B7B7B7"/>
                          </a:solidFill>
                        </a:rPr>
                        <a:t>2/255</a:t>
                      </a:r>
                      <a:endParaRPr sz="1300">
                        <a:solidFill>
                          <a:srgbClr val="B7B7B7"/>
                        </a:solidFill>
                      </a:endParaRPr>
                    </a:p>
                    <a:p>
                      <a:pPr indent="0" lvl="0" marL="0" rtl="0" algn="ctr">
                        <a:spcBef>
                          <a:spcPts val="0"/>
                        </a:spcBef>
                        <a:spcAft>
                          <a:spcPts val="0"/>
                        </a:spcAft>
                        <a:buNone/>
                      </a:pPr>
                      <a:r>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44.84 %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48.26%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40.19 %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PGD-5</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1.78 %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2.07%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6.93 %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PGD-10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0.98 %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0.86%</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4.7 %</a:t>
                      </a:r>
                      <a:endParaRPr sz="1300">
                        <a:solidFill>
                          <a:srgbClr val="B7B7B7"/>
                        </a:solidFill>
                      </a:endParaRPr>
                    </a:p>
                  </a:txBody>
                  <a:tcPr marT="18300" marB="18300" marR="18300" marL="18300">
                    <a:solidFill>
                      <a:srgbClr val="D9EAD3"/>
                    </a:solidFill>
                  </a:tcPr>
                </a:tc>
              </a:tr>
              <a:tr h="266700">
                <a:tc>
                  <a:txBody>
                    <a:bodyPr/>
                    <a:lstStyle/>
                    <a:p>
                      <a:pPr indent="0" lvl="0" marL="0" rtl="0" algn="ctr">
                        <a:spcBef>
                          <a:spcPts val="0"/>
                        </a:spcBef>
                        <a:spcAft>
                          <a:spcPts val="0"/>
                        </a:spcAft>
                        <a:buNone/>
                      </a:pPr>
                      <a:r>
                        <a:rPr lang="en" sz="1300">
                          <a:solidFill>
                            <a:srgbClr val="B7B7B7"/>
                          </a:solidFill>
                        </a:rPr>
                        <a:t>PGD-20</a:t>
                      </a:r>
                      <a:endParaRPr sz="1300">
                        <a:solidFill>
                          <a:srgbClr val="B7B7B7"/>
                        </a:solidFill>
                      </a:endParaRPr>
                    </a:p>
                  </a:txBody>
                  <a:tcPr marT="18300" marB="18300" marR="18300" marL="18300">
                    <a:solidFill>
                      <a:srgbClr val="D9EAD3"/>
                    </a:solidFill>
                  </a:tcPr>
                </a:tc>
                <a:tc vMerge="1"/>
                <a:tc vMerge="1"/>
                <a:tc>
                  <a:txBody>
                    <a:bodyPr/>
                    <a:lstStyle/>
                    <a:p>
                      <a:pPr indent="0" lvl="0" marL="0" rtl="0" algn="ctr">
                        <a:spcBef>
                          <a:spcPts val="0"/>
                        </a:spcBef>
                        <a:spcAft>
                          <a:spcPts val="0"/>
                        </a:spcAft>
                        <a:buNone/>
                      </a:pPr>
                      <a:r>
                        <a:rPr lang="en" sz="1300">
                          <a:solidFill>
                            <a:srgbClr val="B7B7B7"/>
                          </a:solidFill>
                        </a:rPr>
                        <a:t>0.96 %</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0.77%</a:t>
                      </a:r>
                      <a:endParaRPr sz="1300">
                        <a:solidFill>
                          <a:srgbClr val="B7B7B7"/>
                        </a:solidFill>
                      </a:endParaRPr>
                    </a:p>
                  </a:txBody>
                  <a:tcPr marT="18300" marB="18300" marR="18300" marL="18300">
                    <a:solidFill>
                      <a:srgbClr val="D9EAD3"/>
                    </a:solidFill>
                  </a:tcPr>
                </a:tc>
                <a:tc>
                  <a:txBody>
                    <a:bodyPr/>
                    <a:lstStyle/>
                    <a:p>
                      <a:pPr indent="0" lvl="0" marL="0" rtl="0" algn="ctr">
                        <a:spcBef>
                          <a:spcPts val="0"/>
                        </a:spcBef>
                        <a:spcAft>
                          <a:spcPts val="0"/>
                        </a:spcAft>
                        <a:buNone/>
                      </a:pPr>
                      <a:r>
                        <a:rPr lang="en" sz="1300">
                          <a:solidFill>
                            <a:srgbClr val="B7B7B7"/>
                          </a:solidFill>
                        </a:rPr>
                        <a:t>4.46 %</a:t>
                      </a:r>
                      <a:endParaRPr sz="1300">
                        <a:solidFill>
                          <a:srgbClr val="B7B7B7"/>
                        </a:solidFill>
                      </a:endParaRPr>
                    </a:p>
                  </a:txBody>
                  <a:tcPr marT="18300" marB="18300" marR="18300" marL="18300">
                    <a:solidFill>
                      <a:srgbClr val="D9EAD3"/>
                    </a:solidFill>
                  </a:tcPr>
                </a:tc>
              </a:tr>
              <a:tr h="2792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98.45 %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96.69 %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32.65 %</a:t>
                      </a:r>
                      <a:endParaRPr sz="1300"/>
                    </a:p>
                  </a:txBody>
                  <a:tcPr marT="18300" marB="18300" marR="18300" marL="18300">
                    <a:solidFill>
                      <a:srgbClr val="E06666"/>
                    </a:solidFill>
                  </a:tcPr>
                </a:tc>
              </a:tr>
              <a:tr h="2792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95.94 %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78.15 %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29.51 %</a:t>
                      </a:r>
                      <a:endParaRPr sz="1300"/>
                    </a:p>
                  </a:txBody>
                  <a:tcPr marT="18300" marB="18300" marR="18300" marL="18300">
                    <a:solidFill>
                      <a:srgbClr val="E06666"/>
                    </a:solidFill>
                  </a:tcPr>
                </a:tc>
              </a:tr>
              <a:tr h="2792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12/255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86.71 %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37.88 %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23.34 %</a:t>
                      </a:r>
                      <a:endParaRPr sz="1300"/>
                    </a:p>
                  </a:txBody>
                  <a:tcPr marT="18300" marB="18300" marR="18300" marL="18300">
                    <a:solidFill>
                      <a:srgbClr val="E06666"/>
                    </a:solidFill>
                  </a:tcPr>
                </a:tc>
              </a:tr>
              <a:tr h="279225">
                <a:tc>
                  <a:txBody>
                    <a:bodyPr/>
                    <a:lstStyle/>
                    <a:p>
                      <a:pPr indent="0" lvl="0" marL="0" rtl="0" algn="ctr">
                        <a:spcBef>
                          <a:spcPts val="0"/>
                        </a:spcBef>
                        <a:spcAft>
                          <a:spcPts val="0"/>
                        </a:spcAft>
                        <a:buNone/>
                      </a:pPr>
                      <a:r>
                        <a:rPr lang="en" sz="1300"/>
                        <a:t>PGD-20 L2 </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100/255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20/255</a:t>
                      </a:r>
                      <a:endParaRPr sz="1300"/>
                    </a:p>
                  </a:txBody>
                  <a:tcPr marT="18300" marB="18300" marR="18300" marL="18300">
                    <a:solidFill>
                      <a:srgbClr val="EA9999"/>
                    </a:solidFill>
                  </a:tcPr>
                </a:tc>
                <a:tc>
                  <a:txBody>
                    <a:bodyPr/>
                    <a:lstStyle/>
                    <a:p>
                      <a:pPr indent="0" lvl="0" marL="0" rtl="0" algn="ctr">
                        <a:spcBef>
                          <a:spcPts val="0"/>
                        </a:spcBef>
                        <a:spcAft>
                          <a:spcPts val="0"/>
                        </a:spcAft>
                        <a:buNone/>
                      </a:pPr>
                      <a:r>
                        <a:rPr lang="en" sz="1300"/>
                        <a:t>53.37 %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9.32 %</a:t>
                      </a:r>
                      <a:endParaRPr sz="1300"/>
                    </a:p>
                  </a:txBody>
                  <a:tcPr marT="18300" marB="18300" marR="18300" marL="18300">
                    <a:solidFill>
                      <a:srgbClr val="E06666"/>
                    </a:solidFill>
                  </a:tcPr>
                </a:tc>
                <a:tc>
                  <a:txBody>
                    <a:bodyPr/>
                    <a:lstStyle/>
                    <a:p>
                      <a:pPr indent="0" lvl="0" marL="0" rtl="0" algn="ctr">
                        <a:spcBef>
                          <a:spcPts val="0"/>
                        </a:spcBef>
                        <a:spcAft>
                          <a:spcPts val="0"/>
                        </a:spcAft>
                        <a:buNone/>
                      </a:pPr>
                      <a:r>
                        <a:rPr lang="en" sz="1300"/>
                        <a:t>18.16 %</a:t>
                      </a:r>
                      <a:endParaRPr sz="1300"/>
                    </a:p>
                  </a:txBody>
                  <a:tcPr marT="18300" marB="18300" marR="18300" marL="18300">
                    <a:solidFill>
                      <a:srgbClr val="E06666"/>
                    </a:solidFill>
                  </a:tcPr>
                </a:tc>
              </a:tr>
            </a:tbl>
          </a:graphicData>
        </a:graphic>
      </p:graphicFrame>
      <p:sp>
        <p:nvSpPr>
          <p:cNvPr id="679" name="Google Shape;679;p4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Whitebox attacks</a:t>
            </a:r>
            <a:endParaRPr/>
          </a:p>
        </p:txBody>
      </p:sp>
      <p:sp>
        <p:nvSpPr>
          <p:cNvPr id="680" name="Google Shape;680;p44"/>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cxnSp>
        <p:nvCxnSpPr>
          <p:cNvPr id="681" name="Google Shape;681;p44"/>
          <p:cNvCxnSpPr/>
          <p:nvPr/>
        </p:nvCxnSpPr>
        <p:spPr>
          <a:xfrm flipH="1">
            <a:off x="8578750" y="3563575"/>
            <a:ext cx="17400" cy="1018200"/>
          </a:xfrm>
          <a:prstGeom prst="straightConnector1">
            <a:avLst/>
          </a:prstGeom>
          <a:noFill/>
          <a:ln cap="flat" cmpd="sng" w="38100">
            <a:solidFill>
              <a:srgbClr val="CC0000"/>
            </a:solidFill>
            <a:prstDash val="solid"/>
            <a:round/>
            <a:headEnd len="med" w="med" type="none"/>
            <a:tailEnd len="med" w="med" type="triangle"/>
          </a:ln>
        </p:spPr>
      </p:cxnSp>
      <p:cxnSp>
        <p:nvCxnSpPr>
          <p:cNvPr id="682" name="Google Shape;682;p44"/>
          <p:cNvCxnSpPr/>
          <p:nvPr/>
        </p:nvCxnSpPr>
        <p:spPr>
          <a:xfrm flipH="1">
            <a:off x="515600" y="3563575"/>
            <a:ext cx="17400" cy="10182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--Main Contribution</a:t>
            </a:r>
            <a:endParaRPr/>
          </a:p>
          <a:p>
            <a:pPr indent="0" lvl="0" marL="0" rtl="0" algn="l">
              <a:spcBef>
                <a:spcPts val="0"/>
              </a:spcBef>
              <a:spcAft>
                <a:spcPts val="0"/>
              </a:spcAft>
              <a:buNone/>
            </a:pPr>
            <a:r>
              <a:t/>
            </a:r>
            <a:endParaRPr/>
          </a:p>
        </p:txBody>
      </p:sp>
      <p:sp>
        <p:nvSpPr>
          <p:cNvPr id="688" name="Google Shape;688;p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CCCCCC"/>
              </a:buClr>
              <a:buSzPts val="1600"/>
              <a:buChar char="●"/>
            </a:pPr>
            <a:r>
              <a:rPr lang="en" sz="1600">
                <a:solidFill>
                  <a:srgbClr val="CCCCCC"/>
                </a:solidFill>
              </a:rPr>
              <a:t>Whitebox Attacks </a:t>
            </a:r>
            <a:endParaRPr sz="1600">
              <a:solidFill>
                <a:srgbClr val="CCCCCC"/>
              </a:solidFill>
            </a:endParaRPr>
          </a:p>
          <a:p>
            <a:pPr indent="-330200" lvl="0" marL="457200" rtl="0" algn="l">
              <a:spcBef>
                <a:spcPts val="1000"/>
              </a:spcBef>
              <a:spcAft>
                <a:spcPts val="0"/>
              </a:spcAft>
              <a:buClr>
                <a:srgbClr val="000000"/>
              </a:buClr>
              <a:buSzPts val="1600"/>
              <a:buChar char="●"/>
            </a:pPr>
            <a:r>
              <a:rPr b="1" lang="en" sz="1600">
                <a:solidFill>
                  <a:srgbClr val="000000"/>
                </a:solidFill>
              </a:rPr>
              <a:t>Adversarial Training</a:t>
            </a:r>
            <a:endParaRPr b="1" sz="1600">
              <a:solidFill>
                <a:srgbClr val="000000"/>
              </a:solidFill>
            </a:endParaRPr>
          </a:p>
          <a:p>
            <a:pPr indent="-330200" lvl="0" marL="457200" rtl="0" algn="l">
              <a:spcBef>
                <a:spcPts val="1000"/>
              </a:spcBef>
              <a:spcAft>
                <a:spcPts val="0"/>
              </a:spcAft>
              <a:buClr>
                <a:srgbClr val="CCCCCC"/>
              </a:buClr>
              <a:buSzPts val="1600"/>
              <a:buChar char="●"/>
            </a:pPr>
            <a:r>
              <a:rPr lang="en" sz="1600">
                <a:solidFill>
                  <a:srgbClr val="CCCCCC"/>
                </a:solidFill>
              </a:rPr>
              <a:t>Transfer Attack</a:t>
            </a:r>
            <a:endParaRPr sz="1600">
              <a:solidFill>
                <a:srgbClr val="CCCCCC"/>
              </a:solidFill>
            </a:endParaRPr>
          </a:p>
          <a:p>
            <a:pPr indent="-330200" lvl="0" marL="457200" rtl="0" algn="l">
              <a:spcBef>
                <a:spcPts val="1000"/>
              </a:spcBef>
              <a:spcAft>
                <a:spcPts val="1000"/>
              </a:spcAft>
              <a:buClr>
                <a:srgbClr val="B7B7B7"/>
              </a:buClr>
              <a:buSzPts val="1600"/>
              <a:buChar char="●"/>
            </a:pPr>
            <a:r>
              <a:rPr lang="en" sz="1600">
                <a:solidFill>
                  <a:srgbClr val="B7B7B7"/>
                </a:solidFill>
              </a:rPr>
              <a:t>Visualization</a:t>
            </a:r>
            <a:endParaRPr sz="1600">
              <a:solidFill>
                <a:srgbClr val="B7B7B7"/>
              </a:solidFill>
            </a:endParaRPr>
          </a:p>
        </p:txBody>
      </p:sp>
      <p:sp>
        <p:nvSpPr>
          <p:cNvPr id="689" name="Google Shape;689;p45"/>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Adversarial Training</a:t>
            </a:r>
            <a:endParaRPr/>
          </a:p>
        </p:txBody>
      </p:sp>
      <p:sp>
        <p:nvSpPr>
          <p:cNvPr id="695" name="Google Shape;695;p46"/>
          <p:cNvSpPr txBox="1"/>
          <p:nvPr>
            <p:ph idx="1" type="body"/>
          </p:nvPr>
        </p:nvSpPr>
        <p:spPr>
          <a:xfrm>
            <a:off x="1056763" y="1995000"/>
            <a:ext cx="7030500" cy="1153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Adversarial training remains an valid choice to increase ViT model’s robustness;</a:t>
            </a:r>
            <a:endParaRPr sz="1500"/>
          </a:p>
          <a:p>
            <a:pPr indent="-323850" lvl="0" marL="457200" rtl="0" algn="l">
              <a:spcBef>
                <a:spcPts val="0"/>
              </a:spcBef>
              <a:spcAft>
                <a:spcPts val="0"/>
              </a:spcAft>
              <a:buSzPts val="1500"/>
              <a:buChar char="●"/>
            </a:pPr>
            <a:r>
              <a:rPr lang="en" sz="1500"/>
              <a:t>Haven’t fully explored optimizations for adversarial training. </a:t>
            </a:r>
            <a:endParaRPr sz="1500"/>
          </a:p>
        </p:txBody>
      </p:sp>
      <p:sp>
        <p:nvSpPr>
          <p:cNvPr id="696" name="Google Shape;696;p46"/>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graphicFrame>
        <p:nvGraphicFramePr>
          <p:cNvPr id="697" name="Google Shape;697;p46"/>
          <p:cNvGraphicFramePr/>
          <p:nvPr/>
        </p:nvGraphicFramePr>
        <p:xfrm>
          <a:off x="745938" y="3432625"/>
          <a:ext cx="3000000" cy="3000000"/>
        </p:xfrm>
        <a:graphic>
          <a:graphicData uri="http://schemas.openxmlformats.org/drawingml/2006/table">
            <a:tbl>
              <a:tblPr>
                <a:noFill/>
                <a:tableStyleId>{5BDD549A-C4A1-4E53-87C7-166AFD48C57D}</a:tableStyleId>
              </a:tblPr>
              <a:tblGrid>
                <a:gridCol w="615325"/>
                <a:gridCol w="1337625"/>
                <a:gridCol w="1044025"/>
                <a:gridCol w="994900"/>
                <a:gridCol w="1252825"/>
                <a:gridCol w="1289700"/>
                <a:gridCol w="1117725"/>
              </a:tblGrid>
              <a:tr h="477600">
                <a:tc>
                  <a:txBody>
                    <a:bodyPr/>
                    <a:lstStyle/>
                    <a:p>
                      <a:pPr indent="0" lvl="0" marL="0" rtl="0" algn="ctr">
                        <a:spcBef>
                          <a:spcPts val="0"/>
                        </a:spcBef>
                        <a:spcAft>
                          <a:spcPts val="0"/>
                        </a:spcAft>
                        <a:buNone/>
                      </a:pPr>
                      <a:r>
                        <a:rPr lang="en" sz="1100"/>
                        <a:t>Epoch</a:t>
                      </a:r>
                      <a:endParaRPr sz="1100"/>
                    </a:p>
                  </a:txBody>
                  <a:tcPr marT="27425" marB="27425" marR="27425" marL="27425">
                    <a:solidFill>
                      <a:srgbClr val="B6D7A8"/>
                    </a:solidFill>
                  </a:tcPr>
                </a:tc>
                <a:tc>
                  <a:txBody>
                    <a:bodyPr/>
                    <a:lstStyle/>
                    <a:p>
                      <a:pPr indent="0" lvl="0" marL="0" rtl="0" algn="ctr">
                        <a:spcBef>
                          <a:spcPts val="0"/>
                        </a:spcBef>
                        <a:spcAft>
                          <a:spcPts val="0"/>
                        </a:spcAft>
                        <a:buNone/>
                      </a:pPr>
                      <a:r>
                        <a:rPr lang="en" sz="1100"/>
                        <a:t>Adv Ex Gen Time (sec)</a:t>
                      </a:r>
                      <a:endParaRPr sz="1100"/>
                    </a:p>
                  </a:txBody>
                  <a:tcPr marT="27425" marB="27425" marR="27425" marL="27425">
                    <a:solidFill>
                      <a:srgbClr val="A2C4C9"/>
                    </a:solidFill>
                  </a:tcPr>
                </a:tc>
                <a:tc>
                  <a:txBody>
                    <a:bodyPr/>
                    <a:lstStyle/>
                    <a:p>
                      <a:pPr indent="0" lvl="0" marL="0" rtl="0" algn="ctr">
                        <a:spcBef>
                          <a:spcPts val="0"/>
                        </a:spcBef>
                        <a:spcAft>
                          <a:spcPts val="0"/>
                        </a:spcAft>
                        <a:buNone/>
                      </a:pPr>
                      <a:r>
                        <a:rPr lang="en" sz="1100"/>
                        <a:t>Adv Train Time (sec)</a:t>
                      </a:r>
                      <a:endParaRPr sz="1100"/>
                    </a:p>
                  </a:txBody>
                  <a:tcPr marT="27425" marB="27425" marR="27425" marL="27425">
                    <a:solidFill>
                      <a:srgbClr val="B6D7A8"/>
                    </a:solidFill>
                  </a:tcPr>
                </a:tc>
                <a:tc>
                  <a:txBody>
                    <a:bodyPr/>
                    <a:lstStyle/>
                    <a:p>
                      <a:pPr indent="0" lvl="0" marL="0" rtl="0" algn="ctr">
                        <a:spcBef>
                          <a:spcPts val="0"/>
                        </a:spcBef>
                        <a:spcAft>
                          <a:spcPts val="0"/>
                        </a:spcAft>
                        <a:buNone/>
                      </a:pPr>
                      <a:r>
                        <a:rPr lang="en" sz="1100"/>
                        <a:t>Adv Train Acc (%)</a:t>
                      </a:r>
                      <a:endParaRPr sz="1100"/>
                    </a:p>
                  </a:txBody>
                  <a:tcPr marT="27425" marB="27425" marR="27425" marL="27425">
                    <a:solidFill>
                      <a:srgbClr val="A2C4C9"/>
                    </a:solidFill>
                  </a:tcPr>
                </a:tc>
                <a:tc>
                  <a:txBody>
                    <a:bodyPr/>
                    <a:lstStyle/>
                    <a:p>
                      <a:pPr indent="0" lvl="0" marL="0" rtl="0" algn="ctr">
                        <a:spcBef>
                          <a:spcPts val="0"/>
                        </a:spcBef>
                        <a:spcAft>
                          <a:spcPts val="0"/>
                        </a:spcAft>
                        <a:buNone/>
                      </a:pPr>
                      <a:r>
                        <a:rPr lang="en" sz="1100"/>
                        <a:t>Eval Acc On PGD10 (%)</a:t>
                      </a:r>
                      <a:endParaRPr sz="1100"/>
                    </a:p>
                  </a:txBody>
                  <a:tcPr marT="27425" marB="27425" marR="27425" marL="27425">
                    <a:solidFill>
                      <a:srgbClr val="B6D7A8"/>
                    </a:solidFill>
                  </a:tcPr>
                </a:tc>
                <a:tc>
                  <a:txBody>
                    <a:bodyPr/>
                    <a:lstStyle/>
                    <a:p>
                      <a:pPr indent="0" lvl="0" marL="0" rtl="0" algn="ctr">
                        <a:spcBef>
                          <a:spcPts val="0"/>
                        </a:spcBef>
                        <a:spcAft>
                          <a:spcPts val="0"/>
                        </a:spcAft>
                        <a:buNone/>
                      </a:pPr>
                      <a:r>
                        <a:rPr lang="en" sz="1100"/>
                        <a:t>Eval Acc On PGD20 (%)</a:t>
                      </a:r>
                      <a:endParaRPr sz="1100"/>
                    </a:p>
                  </a:txBody>
                  <a:tcPr marT="27425" marB="27425" marR="27425" marL="27425">
                    <a:solidFill>
                      <a:srgbClr val="A2C4C9"/>
                    </a:solidFill>
                  </a:tcPr>
                </a:tc>
                <a:tc>
                  <a:txBody>
                    <a:bodyPr/>
                    <a:lstStyle/>
                    <a:p>
                      <a:pPr indent="0" lvl="0" marL="0" rtl="0" algn="ctr">
                        <a:spcBef>
                          <a:spcPts val="0"/>
                        </a:spcBef>
                        <a:spcAft>
                          <a:spcPts val="0"/>
                        </a:spcAft>
                        <a:buNone/>
                      </a:pPr>
                      <a:r>
                        <a:rPr lang="en" sz="1100"/>
                        <a:t>Eval Acc on Orig (%)</a:t>
                      </a:r>
                      <a:endParaRPr sz="1100"/>
                    </a:p>
                  </a:txBody>
                  <a:tcPr marT="27425" marB="27425" marR="27425" marL="27425">
                    <a:solidFill>
                      <a:srgbClr val="B6D7A8"/>
                    </a:solidFill>
                  </a:tcPr>
                </a:tc>
              </a:tr>
              <a:tr h="259625">
                <a:tc>
                  <a:txBody>
                    <a:bodyPr/>
                    <a:lstStyle/>
                    <a:p>
                      <a:pPr indent="0" lvl="0" marL="0" rtl="0" algn="ctr">
                        <a:spcBef>
                          <a:spcPts val="0"/>
                        </a:spcBef>
                        <a:spcAft>
                          <a:spcPts val="0"/>
                        </a:spcAft>
                        <a:buNone/>
                      </a:pPr>
                      <a:r>
                        <a:rPr b="1" lang="en" sz="1100"/>
                        <a:t>Orig</a:t>
                      </a:r>
                      <a:endParaRPr b="1" sz="1100"/>
                    </a:p>
                  </a:txBody>
                  <a:tcPr marT="27425" marB="27425" marR="27425" marL="27425">
                    <a:solidFill>
                      <a:srgbClr val="D9EAD3"/>
                    </a:solidFill>
                  </a:tcPr>
                </a:tc>
                <a:tc>
                  <a:txBody>
                    <a:bodyPr/>
                    <a:lstStyle/>
                    <a:p>
                      <a:pPr indent="0" lvl="0" marL="0" rtl="0" algn="ctr">
                        <a:spcBef>
                          <a:spcPts val="0"/>
                        </a:spcBef>
                        <a:spcAft>
                          <a:spcPts val="0"/>
                        </a:spcAft>
                        <a:buNone/>
                      </a:pPr>
                      <a:r>
                        <a:rPr b="1" lang="en" sz="1100"/>
                        <a:t>NA</a:t>
                      </a:r>
                      <a:endParaRPr b="1" sz="1100"/>
                    </a:p>
                  </a:txBody>
                  <a:tcPr marT="27425" marB="27425" marR="27425" marL="27425">
                    <a:solidFill>
                      <a:srgbClr val="D0E0E3"/>
                    </a:solidFill>
                  </a:tcPr>
                </a:tc>
                <a:tc>
                  <a:txBody>
                    <a:bodyPr/>
                    <a:lstStyle/>
                    <a:p>
                      <a:pPr indent="0" lvl="0" marL="0" rtl="0" algn="ctr">
                        <a:spcBef>
                          <a:spcPts val="0"/>
                        </a:spcBef>
                        <a:spcAft>
                          <a:spcPts val="0"/>
                        </a:spcAft>
                        <a:buNone/>
                      </a:pPr>
                      <a:r>
                        <a:rPr b="1" lang="en" sz="1100"/>
                        <a:t>NA</a:t>
                      </a:r>
                      <a:endParaRPr b="1" sz="1100"/>
                    </a:p>
                  </a:txBody>
                  <a:tcPr marT="27425" marB="27425" marR="27425" marL="27425">
                    <a:solidFill>
                      <a:srgbClr val="D9EAD3"/>
                    </a:solidFill>
                  </a:tcPr>
                </a:tc>
                <a:tc>
                  <a:txBody>
                    <a:bodyPr/>
                    <a:lstStyle/>
                    <a:p>
                      <a:pPr indent="0" lvl="0" marL="0" rtl="0" algn="ctr">
                        <a:spcBef>
                          <a:spcPts val="0"/>
                        </a:spcBef>
                        <a:spcAft>
                          <a:spcPts val="0"/>
                        </a:spcAft>
                        <a:buNone/>
                      </a:pPr>
                      <a:r>
                        <a:rPr b="1" lang="en" sz="1100"/>
                        <a:t>NA</a:t>
                      </a:r>
                      <a:endParaRPr b="1" sz="1100"/>
                    </a:p>
                  </a:txBody>
                  <a:tcPr marT="27425" marB="27425" marR="27425" marL="27425">
                    <a:solidFill>
                      <a:srgbClr val="D0E0E3"/>
                    </a:solidFill>
                  </a:tcPr>
                </a:tc>
                <a:tc>
                  <a:txBody>
                    <a:bodyPr/>
                    <a:lstStyle/>
                    <a:p>
                      <a:pPr indent="0" lvl="0" marL="0" rtl="0" algn="ctr">
                        <a:spcBef>
                          <a:spcPts val="0"/>
                        </a:spcBef>
                        <a:spcAft>
                          <a:spcPts val="0"/>
                        </a:spcAft>
                        <a:buNone/>
                      </a:pPr>
                      <a:r>
                        <a:rPr lang="en" sz="1100"/>
                        <a:t>0.98</a:t>
                      </a:r>
                      <a:endParaRPr b="1" sz="1100"/>
                    </a:p>
                  </a:txBody>
                  <a:tcPr marT="27425" marB="27425" marR="27425" marL="27425">
                    <a:solidFill>
                      <a:srgbClr val="D9EAD3"/>
                    </a:solidFill>
                  </a:tcPr>
                </a:tc>
                <a:tc>
                  <a:txBody>
                    <a:bodyPr/>
                    <a:lstStyle/>
                    <a:p>
                      <a:pPr indent="0" lvl="0" marL="0" rtl="0" algn="ctr">
                        <a:spcBef>
                          <a:spcPts val="0"/>
                        </a:spcBef>
                        <a:spcAft>
                          <a:spcPts val="0"/>
                        </a:spcAft>
                        <a:buNone/>
                      </a:pPr>
                      <a:r>
                        <a:rPr lang="en" sz="1100"/>
                        <a:t>0.96</a:t>
                      </a:r>
                      <a:endParaRPr b="1" sz="1100"/>
                    </a:p>
                  </a:txBody>
                  <a:tcPr marT="27425" marB="27425" marR="27425" marL="27425">
                    <a:solidFill>
                      <a:srgbClr val="D0E0E3"/>
                    </a:solidFill>
                  </a:tcPr>
                </a:tc>
                <a:tc>
                  <a:txBody>
                    <a:bodyPr/>
                    <a:lstStyle/>
                    <a:p>
                      <a:pPr indent="0" lvl="0" marL="0" rtl="0" algn="ctr">
                        <a:spcBef>
                          <a:spcPts val="0"/>
                        </a:spcBef>
                        <a:spcAft>
                          <a:spcPts val="0"/>
                        </a:spcAft>
                        <a:buNone/>
                      </a:pPr>
                      <a:r>
                        <a:rPr lang="en" sz="1100"/>
                        <a:t>98.74</a:t>
                      </a:r>
                      <a:endParaRPr sz="1100"/>
                    </a:p>
                  </a:txBody>
                  <a:tcPr marT="27425" marB="27425" marR="27425" marL="27425">
                    <a:solidFill>
                      <a:srgbClr val="D9EAD3"/>
                    </a:solidFill>
                  </a:tcPr>
                </a:tc>
              </a:tr>
              <a:tr h="259625">
                <a:tc>
                  <a:txBody>
                    <a:bodyPr/>
                    <a:lstStyle/>
                    <a:p>
                      <a:pPr indent="0" lvl="0" marL="0" rtl="0" algn="ctr">
                        <a:spcBef>
                          <a:spcPts val="0"/>
                        </a:spcBef>
                        <a:spcAft>
                          <a:spcPts val="0"/>
                        </a:spcAft>
                        <a:buNone/>
                      </a:pPr>
                      <a:r>
                        <a:rPr b="1" lang="en" sz="1100"/>
                        <a:t>1</a:t>
                      </a:r>
                      <a:endParaRPr b="1" sz="1100"/>
                    </a:p>
                  </a:txBody>
                  <a:tcPr marT="27425" marB="27425" marR="27425" marL="27425">
                    <a:solidFill>
                      <a:srgbClr val="D9EAD3"/>
                    </a:solidFill>
                  </a:tcPr>
                </a:tc>
                <a:tc>
                  <a:txBody>
                    <a:bodyPr/>
                    <a:lstStyle/>
                    <a:p>
                      <a:pPr indent="0" lvl="0" marL="0" rtl="0" algn="ctr">
                        <a:spcBef>
                          <a:spcPts val="0"/>
                        </a:spcBef>
                        <a:spcAft>
                          <a:spcPts val="0"/>
                        </a:spcAft>
                        <a:buNone/>
                      </a:pPr>
                      <a:r>
                        <a:rPr lang="en" sz="1100"/>
                        <a:t>2458.99</a:t>
                      </a:r>
                      <a:endParaRPr sz="1100"/>
                    </a:p>
                  </a:txBody>
                  <a:tcPr marT="27425" marB="27425" marR="27425" marL="27425">
                    <a:solidFill>
                      <a:srgbClr val="D0E0E3"/>
                    </a:solidFill>
                  </a:tcPr>
                </a:tc>
                <a:tc>
                  <a:txBody>
                    <a:bodyPr/>
                    <a:lstStyle/>
                    <a:p>
                      <a:pPr indent="0" lvl="0" marL="0" rtl="0" algn="ctr">
                        <a:spcBef>
                          <a:spcPts val="0"/>
                        </a:spcBef>
                        <a:spcAft>
                          <a:spcPts val="0"/>
                        </a:spcAft>
                        <a:buNone/>
                      </a:pPr>
                      <a:r>
                        <a:rPr lang="en" sz="1100"/>
                        <a:t>663.34</a:t>
                      </a:r>
                      <a:endParaRPr sz="1100"/>
                    </a:p>
                  </a:txBody>
                  <a:tcPr marT="27425" marB="27425" marR="27425" marL="27425">
                    <a:solidFill>
                      <a:srgbClr val="D9EAD3"/>
                    </a:solidFill>
                  </a:tcPr>
                </a:tc>
                <a:tc>
                  <a:txBody>
                    <a:bodyPr/>
                    <a:lstStyle/>
                    <a:p>
                      <a:pPr indent="0" lvl="0" marL="0" rtl="0" algn="ctr">
                        <a:spcBef>
                          <a:spcPts val="0"/>
                        </a:spcBef>
                        <a:spcAft>
                          <a:spcPts val="0"/>
                        </a:spcAft>
                        <a:buNone/>
                      </a:pPr>
                      <a:r>
                        <a:rPr lang="en" sz="1100"/>
                        <a:t>93.79</a:t>
                      </a:r>
                      <a:endParaRPr sz="1100"/>
                    </a:p>
                  </a:txBody>
                  <a:tcPr marT="27425" marB="27425" marR="27425" marL="27425">
                    <a:solidFill>
                      <a:srgbClr val="D0E0E3"/>
                    </a:solidFill>
                  </a:tcPr>
                </a:tc>
                <a:tc>
                  <a:txBody>
                    <a:bodyPr/>
                    <a:lstStyle/>
                    <a:p>
                      <a:pPr indent="0" lvl="0" marL="0" rtl="0" algn="ctr">
                        <a:spcBef>
                          <a:spcPts val="0"/>
                        </a:spcBef>
                        <a:spcAft>
                          <a:spcPts val="0"/>
                        </a:spcAft>
                        <a:buNone/>
                      </a:pPr>
                      <a:r>
                        <a:rPr lang="en" sz="1100"/>
                        <a:t>91.29</a:t>
                      </a:r>
                      <a:endParaRPr sz="1100"/>
                    </a:p>
                  </a:txBody>
                  <a:tcPr marT="27425" marB="27425" marR="27425" marL="27425">
                    <a:solidFill>
                      <a:srgbClr val="D9EAD3"/>
                    </a:solidFill>
                  </a:tcPr>
                </a:tc>
                <a:tc>
                  <a:txBody>
                    <a:bodyPr/>
                    <a:lstStyle/>
                    <a:p>
                      <a:pPr indent="0" lvl="0" marL="0" rtl="0" algn="ctr">
                        <a:spcBef>
                          <a:spcPts val="0"/>
                        </a:spcBef>
                        <a:spcAft>
                          <a:spcPts val="0"/>
                        </a:spcAft>
                        <a:buNone/>
                      </a:pPr>
                      <a:r>
                        <a:rPr lang="en" sz="1100"/>
                        <a:t>91.07</a:t>
                      </a:r>
                      <a:endParaRPr sz="1100"/>
                    </a:p>
                  </a:txBody>
                  <a:tcPr marT="27425" marB="27425" marR="27425" marL="27425">
                    <a:solidFill>
                      <a:srgbClr val="D0E0E3"/>
                    </a:solidFill>
                  </a:tcPr>
                </a:tc>
                <a:tc>
                  <a:txBody>
                    <a:bodyPr/>
                    <a:lstStyle/>
                    <a:p>
                      <a:pPr indent="0" lvl="0" marL="0" rtl="0" algn="ctr">
                        <a:spcBef>
                          <a:spcPts val="0"/>
                        </a:spcBef>
                        <a:spcAft>
                          <a:spcPts val="0"/>
                        </a:spcAft>
                        <a:buNone/>
                      </a:pPr>
                      <a:r>
                        <a:rPr lang="en" sz="1100"/>
                        <a:t>93.21</a:t>
                      </a:r>
                      <a:endParaRPr sz="1100"/>
                    </a:p>
                  </a:txBody>
                  <a:tcPr marT="27425" marB="27425" marR="27425" marL="27425">
                    <a:solidFill>
                      <a:srgbClr val="D9EAD3"/>
                    </a:solidFill>
                  </a:tcPr>
                </a:tc>
              </a:tr>
            </a:tbl>
          </a:graphicData>
        </a:graphic>
      </p:graphicFrame>
      <p:sp>
        <p:nvSpPr>
          <p:cNvPr id="698" name="Google Shape;698;p46"/>
          <p:cNvSpPr txBox="1"/>
          <p:nvPr/>
        </p:nvSpPr>
        <p:spPr>
          <a:xfrm>
            <a:off x="7134325" y="310952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PGD-5, </a:t>
            </a:r>
            <a:r>
              <a:rPr lang="en" sz="900">
                <a:latin typeface="Nunito"/>
                <a:ea typeface="Nunito"/>
                <a:cs typeface="Nunito"/>
                <a:sym typeface="Nunito"/>
              </a:rPr>
              <a:t>L-inf, eps = 8/255</a:t>
            </a:r>
            <a:endParaRPr sz="9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--Main Contribution</a:t>
            </a:r>
            <a:endParaRPr/>
          </a:p>
          <a:p>
            <a:pPr indent="0" lvl="0" marL="0" rtl="0" algn="l">
              <a:spcBef>
                <a:spcPts val="0"/>
              </a:spcBef>
              <a:spcAft>
                <a:spcPts val="0"/>
              </a:spcAft>
              <a:buNone/>
            </a:pPr>
            <a:r>
              <a:t/>
            </a:r>
            <a:endParaRPr/>
          </a:p>
        </p:txBody>
      </p:sp>
      <p:sp>
        <p:nvSpPr>
          <p:cNvPr id="704" name="Google Shape;704;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CCCCCC"/>
              </a:buClr>
              <a:buSzPts val="1600"/>
              <a:buChar char="●"/>
            </a:pPr>
            <a:r>
              <a:rPr lang="en" sz="1600">
                <a:solidFill>
                  <a:srgbClr val="CCCCCC"/>
                </a:solidFill>
              </a:rPr>
              <a:t>Whitebox Attacks </a:t>
            </a:r>
            <a:endParaRPr sz="1600">
              <a:solidFill>
                <a:srgbClr val="CCCCCC"/>
              </a:solidFill>
            </a:endParaRPr>
          </a:p>
          <a:p>
            <a:pPr indent="-330200" lvl="0" marL="457200" rtl="0" algn="l">
              <a:spcBef>
                <a:spcPts val="1000"/>
              </a:spcBef>
              <a:spcAft>
                <a:spcPts val="0"/>
              </a:spcAft>
              <a:buClr>
                <a:srgbClr val="CCCCCC"/>
              </a:buClr>
              <a:buSzPts val="1600"/>
              <a:buChar char="●"/>
            </a:pPr>
            <a:r>
              <a:rPr lang="en" sz="1600">
                <a:solidFill>
                  <a:srgbClr val="CCCCCC"/>
                </a:solidFill>
              </a:rPr>
              <a:t>Adversarial Training</a:t>
            </a:r>
            <a:endParaRPr sz="1600">
              <a:solidFill>
                <a:srgbClr val="CCCCCC"/>
              </a:solidFill>
            </a:endParaRPr>
          </a:p>
          <a:p>
            <a:pPr indent="-330200" lvl="0" marL="457200" rtl="0" algn="l">
              <a:spcBef>
                <a:spcPts val="1000"/>
              </a:spcBef>
              <a:spcAft>
                <a:spcPts val="0"/>
              </a:spcAft>
              <a:buClr>
                <a:srgbClr val="000000"/>
              </a:buClr>
              <a:buSzPts val="1600"/>
              <a:buChar char="●"/>
            </a:pPr>
            <a:r>
              <a:rPr b="1" lang="en" sz="1600">
                <a:solidFill>
                  <a:srgbClr val="000000"/>
                </a:solidFill>
              </a:rPr>
              <a:t>Transfer Attack</a:t>
            </a:r>
            <a:endParaRPr b="1" sz="1600">
              <a:solidFill>
                <a:srgbClr val="000000"/>
              </a:solidFill>
            </a:endParaRPr>
          </a:p>
          <a:p>
            <a:pPr indent="-330200" lvl="0" marL="457200" rtl="0" algn="l">
              <a:spcBef>
                <a:spcPts val="1000"/>
              </a:spcBef>
              <a:spcAft>
                <a:spcPts val="1000"/>
              </a:spcAft>
              <a:buClr>
                <a:srgbClr val="B7B7B7"/>
              </a:buClr>
              <a:buSzPts val="1600"/>
              <a:buChar char="●"/>
            </a:pPr>
            <a:r>
              <a:rPr lang="en" sz="1600">
                <a:solidFill>
                  <a:srgbClr val="B7B7B7"/>
                </a:solidFill>
              </a:rPr>
              <a:t>Visualization</a:t>
            </a:r>
            <a:endParaRPr sz="1600">
              <a:solidFill>
                <a:srgbClr val="B7B7B7"/>
              </a:solidFill>
            </a:endParaRPr>
          </a:p>
        </p:txBody>
      </p:sp>
      <p:sp>
        <p:nvSpPr>
          <p:cNvPr id="705" name="Google Shape;705;p47"/>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Transfer Attacks</a:t>
            </a:r>
            <a:endParaRPr/>
          </a:p>
        </p:txBody>
      </p:sp>
      <p:sp>
        <p:nvSpPr>
          <p:cNvPr id="711" name="Google Shape;711;p48"/>
          <p:cNvSpPr txBox="1"/>
          <p:nvPr>
            <p:ph idx="1" type="body"/>
          </p:nvPr>
        </p:nvSpPr>
        <p:spPr>
          <a:xfrm>
            <a:off x="1134750" y="1498675"/>
            <a:ext cx="7368600" cy="14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There is low transferability between attacks generated for ViT and for VGG.</a:t>
            </a:r>
            <a:endParaRPr sz="1500"/>
          </a:p>
          <a:p>
            <a:pPr indent="-323850" lvl="0" marL="457200" rtl="0" algn="l">
              <a:spcBef>
                <a:spcPts val="0"/>
              </a:spcBef>
              <a:spcAft>
                <a:spcPts val="0"/>
              </a:spcAft>
              <a:buSzPts val="1500"/>
              <a:buChar char="●"/>
            </a:pPr>
            <a:r>
              <a:rPr lang="en" sz="1500"/>
              <a:t>Why?</a:t>
            </a:r>
            <a:endParaRPr sz="1500"/>
          </a:p>
          <a:p>
            <a:pPr indent="-323850" lvl="1" marL="914400" rtl="0" algn="l">
              <a:spcBef>
                <a:spcPts val="0"/>
              </a:spcBef>
              <a:spcAft>
                <a:spcPts val="0"/>
              </a:spcAft>
              <a:buSzPts val="1500"/>
              <a:buChar char="○"/>
            </a:pPr>
            <a:r>
              <a:rPr lang="en" sz="1500"/>
              <a:t>CNNs are translation invariant, have restricted receptive fields;</a:t>
            </a:r>
            <a:endParaRPr sz="1500"/>
          </a:p>
          <a:p>
            <a:pPr indent="-323850" lvl="1" marL="914400" rtl="0" algn="l">
              <a:spcBef>
                <a:spcPts val="0"/>
              </a:spcBef>
              <a:spcAft>
                <a:spcPts val="0"/>
              </a:spcAft>
              <a:buSzPts val="1500"/>
              <a:buChar char="○"/>
            </a:pPr>
            <a:r>
              <a:rPr lang="en" sz="1500"/>
              <a:t>Transformers can learn local correlations across the whole input image.</a:t>
            </a:r>
            <a:endParaRPr sz="1500"/>
          </a:p>
          <a:p>
            <a:pPr indent="-323850" lvl="0" marL="457200" rtl="0" algn="l">
              <a:spcBef>
                <a:spcPts val="0"/>
              </a:spcBef>
              <a:spcAft>
                <a:spcPts val="0"/>
              </a:spcAft>
              <a:buSzPts val="1500"/>
              <a:buChar char="●"/>
            </a:pPr>
            <a:r>
              <a:rPr lang="en" sz="1500"/>
              <a:t>Higher attack iterations for ViT-based attacks, lower efficacy.</a:t>
            </a:r>
            <a:endParaRPr sz="1500"/>
          </a:p>
        </p:txBody>
      </p:sp>
      <p:sp>
        <p:nvSpPr>
          <p:cNvPr id="712" name="Google Shape;712;p48"/>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graphicFrame>
        <p:nvGraphicFramePr>
          <p:cNvPr id="713" name="Google Shape;713;p48"/>
          <p:cNvGraphicFramePr/>
          <p:nvPr/>
        </p:nvGraphicFramePr>
        <p:xfrm>
          <a:off x="785638" y="2997775"/>
          <a:ext cx="3000000" cy="3000000"/>
        </p:xfrm>
        <a:graphic>
          <a:graphicData uri="http://schemas.openxmlformats.org/drawingml/2006/table">
            <a:tbl>
              <a:tblPr>
                <a:noFill/>
                <a:tableStyleId>{5BDD549A-C4A1-4E53-87C7-166AFD48C57D}</a:tableStyleId>
              </a:tblPr>
              <a:tblGrid>
                <a:gridCol w="1823900"/>
                <a:gridCol w="1777125"/>
                <a:gridCol w="1660200"/>
                <a:gridCol w="2174650"/>
              </a:tblGrid>
              <a:tr h="278325">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ViT(32*32) (Acc）</a:t>
                      </a:r>
                      <a:endParaRPr sz="1100"/>
                    </a:p>
                  </a:txBody>
                  <a:tcPr marT="9150" marB="9150" marR="9150" marL="9150">
                    <a:solidFill>
                      <a:srgbClr val="D0E0E3"/>
                    </a:solidFill>
                  </a:tcPr>
                </a:tc>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VGG16(32*32) (Acc）</a:t>
                      </a:r>
                      <a:endParaRPr sz="1100"/>
                    </a:p>
                  </a:txBody>
                  <a:tcPr marT="9150" marB="9150" marR="9150" marL="9150">
                    <a:solidFill>
                      <a:srgbClr val="D0E0E3"/>
                    </a:solidFill>
                  </a:tcPr>
                </a:tc>
              </a:tr>
              <a:tr h="278325">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98.74 %</a:t>
                      </a:r>
                      <a:endParaRPr sz="1100"/>
                    </a:p>
                  </a:txBody>
                  <a:tcPr marT="9150" marB="9150" marR="9150" marL="9150"/>
                </a:tc>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92.77 %</a:t>
                      </a:r>
                      <a:endParaRPr sz="1100"/>
                    </a:p>
                  </a:txBody>
                  <a:tcPr marT="9150" marB="9150" marR="9150" marL="9150"/>
                </a:tc>
              </a:tr>
              <a:tr h="278325">
                <a:tc>
                  <a:txBody>
                    <a:bodyPr/>
                    <a:lstStyle/>
                    <a:p>
                      <a:pPr indent="0" lvl="0" marL="0" rtl="0" algn="ctr">
                        <a:spcBef>
                          <a:spcPts val="0"/>
                        </a:spcBef>
                        <a:spcAft>
                          <a:spcPts val="0"/>
                        </a:spcAft>
                        <a:buNone/>
                      </a:pPr>
                      <a:r>
                        <a:rPr lang="en" sz="1100"/>
                        <a:t>PGD-1-CNN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79.74 %</a:t>
                      </a:r>
                      <a:endParaRPr sz="1100"/>
                    </a:p>
                  </a:txBody>
                  <a:tcPr marT="9150" marB="9150" marR="9150" marL="9150"/>
                </a:tc>
                <a:tc>
                  <a:txBody>
                    <a:bodyPr/>
                    <a:lstStyle/>
                    <a:p>
                      <a:pPr indent="0" lvl="0" marL="0" rtl="0" algn="ctr">
                        <a:spcBef>
                          <a:spcPts val="0"/>
                        </a:spcBef>
                        <a:spcAft>
                          <a:spcPts val="0"/>
                        </a:spcAft>
                        <a:buNone/>
                      </a:pPr>
                      <a:r>
                        <a:rPr lang="en" sz="1100"/>
                        <a:t>PGD-1-ViT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56.65 %</a:t>
                      </a:r>
                      <a:endParaRPr sz="1100"/>
                    </a:p>
                  </a:txBody>
                  <a:tcPr marT="9150" marB="9150" marR="9150" marL="9150"/>
                </a:tc>
              </a:tr>
              <a:tr h="278325">
                <a:tc>
                  <a:txBody>
                    <a:bodyPr/>
                    <a:lstStyle/>
                    <a:p>
                      <a:pPr indent="0" lvl="0" marL="0" rtl="0" algn="ctr">
                        <a:spcBef>
                          <a:spcPts val="0"/>
                        </a:spcBef>
                        <a:spcAft>
                          <a:spcPts val="0"/>
                        </a:spcAft>
                        <a:buNone/>
                      </a:pPr>
                      <a:r>
                        <a:rPr lang="en" sz="1100"/>
                        <a:t>PGD-5-CNN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85.65 %</a:t>
                      </a:r>
                      <a:endParaRPr sz="1100"/>
                    </a:p>
                  </a:txBody>
                  <a:tcPr marT="9150" marB="9150" marR="9150" marL="9150"/>
                </a:tc>
                <a:tc>
                  <a:txBody>
                    <a:bodyPr/>
                    <a:lstStyle/>
                    <a:p>
                      <a:pPr indent="0" lvl="0" marL="0" rtl="0" algn="ctr">
                        <a:spcBef>
                          <a:spcPts val="0"/>
                        </a:spcBef>
                        <a:spcAft>
                          <a:spcPts val="0"/>
                        </a:spcAft>
                        <a:buNone/>
                      </a:pPr>
                      <a:r>
                        <a:rPr lang="en" sz="1100"/>
                        <a:t>PGD-5-ViT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60.74 %</a:t>
                      </a:r>
                      <a:endParaRPr sz="1100"/>
                    </a:p>
                  </a:txBody>
                  <a:tcPr marT="9150" marB="9150" marR="9150" marL="9150"/>
                </a:tc>
              </a:tr>
              <a:tr h="278325">
                <a:tc>
                  <a:txBody>
                    <a:bodyPr/>
                    <a:lstStyle/>
                    <a:p>
                      <a:pPr indent="0" lvl="0" marL="0" rtl="0" algn="ctr">
                        <a:spcBef>
                          <a:spcPts val="0"/>
                        </a:spcBef>
                        <a:spcAft>
                          <a:spcPts val="0"/>
                        </a:spcAft>
                        <a:buNone/>
                      </a:pPr>
                      <a:r>
                        <a:rPr lang="en" sz="1100"/>
                        <a:t>PGD-10-CNN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83.50 %</a:t>
                      </a:r>
                      <a:endParaRPr sz="1100"/>
                    </a:p>
                  </a:txBody>
                  <a:tcPr marT="9150" marB="9150" marR="9150" marL="9150"/>
                </a:tc>
                <a:tc>
                  <a:txBody>
                    <a:bodyPr/>
                    <a:lstStyle/>
                    <a:p>
                      <a:pPr indent="0" lvl="0" marL="0" rtl="0" algn="ctr">
                        <a:spcBef>
                          <a:spcPts val="0"/>
                        </a:spcBef>
                        <a:spcAft>
                          <a:spcPts val="0"/>
                        </a:spcAft>
                        <a:buNone/>
                      </a:pPr>
                      <a:r>
                        <a:rPr lang="en" sz="1100"/>
                        <a:t>PGD-10-ViT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60.89 %</a:t>
                      </a:r>
                      <a:endParaRPr sz="1100"/>
                    </a:p>
                  </a:txBody>
                  <a:tcPr marT="9150" marB="9150" marR="9150" marL="9150"/>
                </a:tc>
              </a:tr>
              <a:tr h="278325">
                <a:tc>
                  <a:txBody>
                    <a:bodyPr/>
                    <a:lstStyle/>
                    <a:p>
                      <a:pPr indent="0" lvl="0" marL="0" rtl="0" algn="ctr">
                        <a:spcBef>
                          <a:spcPts val="0"/>
                        </a:spcBef>
                        <a:spcAft>
                          <a:spcPts val="0"/>
                        </a:spcAft>
                        <a:buNone/>
                      </a:pPr>
                      <a:r>
                        <a:rPr lang="en" sz="1100"/>
                        <a:t>PGD-20-CNN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80.97 %</a:t>
                      </a:r>
                      <a:endParaRPr sz="1100"/>
                    </a:p>
                  </a:txBody>
                  <a:tcPr marT="9150" marB="9150" marR="9150" marL="9150"/>
                </a:tc>
                <a:tc>
                  <a:txBody>
                    <a:bodyPr/>
                    <a:lstStyle/>
                    <a:p>
                      <a:pPr indent="0" lvl="0" marL="0" rtl="0" algn="ctr">
                        <a:spcBef>
                          <a:spcPts val="0"/>
                        </a:spcBef>
                        <a:spcAft>
                          <a:spcPts val="0"/>
                        </a:spcAft>
                        <a:buNone/>
                      </a:pPr>
                      <a:r>
                        <a:rPr lang="en" sz="1100"/>
                        <a:t>PGD-20-ViT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63.78 %</a:t>
                      </a:r>
                      <a:endParaRPr sz="1100"/>
                    </a:p>
                  </a:txBody>
                  <a:tcPr marT="9150" marB="9150" marR="9150" marL="9150"/>
                </a:tc>
              </a:tr>
            </a:tbl>
          </a:graphicData>
        </a:graphic>
      </p:graphicFrame>
      <p:sp>
        <p:nvSpPr>
          <p:cNvPr id="714" name="Google Shape;714;p48"/>
          <p:cNvSpPr txBox="1"/>
          <p:nvPr/>
        </p:nvSpPr>
        <p:spPr>
          <a:xfrm>
            <a:off x="7063475" y="473677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L-inf, eps = 8/255</a:t>
            </a:r>
            <a:endParaRPr sz="9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Transfer Attacks</a:t>
            </a:r>
            <a:endParaRPr/>
          </a:p>
        </p:txBody>
      </p:sp>
      <p:sp>
        <p:nvSpPr>
          <p:cNvPr id="720" name="Google Shape;720;p49"/>
          <p:cNvSpPr txBox="1"/>
          <p:nvPr>
            <p:ph idx="1" type="body"/>
          </p:nvPr>
        </p:nvSpPr>
        <p:spPr>
          <a:xfrm>
            <a:off x="1134750" y="1498675"/>
            <a:ext cx="7368600" cy="14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There is low transferability between attacks generated for ViT and for VGG.</a:t>
            </a:r>
            <a:endParaRPr sz="1500"/>
          </a:p>
          <a:p>
            <a:pPr indent="-323850" lvl="0" marL="457200" rtl="0" algn="l">
              <a:spcBef>
                <a:spcPts val="0"/>
              </a:spcBef>
              <a:spcAft>
                <a:spcPts val="0"/>
              </a:spcAft>
              <a:buSzPts val="1500"/>
              <a:buChar char="●"/>
            </a:pPr>
            <a:r>
              <a:rPr lang="en" sz="1500"/>
              <a:t>Why?</a:t>
            </a:r>
            <a:endParaRPr sz="1500"/>
          </a:p>
          <a:p>
            <a:pPr indent="-323850" lvl="1" marL="914400" rtl="0" algn="l">
              <a:spcBef>
                <a:spcPts val="0"/>
              </a:spcBef>
              <a:spcAft>
                <a:spcPts val="0"/>
              </a:spcAft>
              <a:buSzPts val="1500"/>
              <a:buChar char="○"/>
            </a:pPr>
            <a:r>
              <a:rPr lang="en" sz="1500"/>
              <a:t>CNNs are translation invariant, have restricted receptive fields;</a:t>
            </a:r>
            <a:endParaRPr sz="1500"/>
          </a:p>
          <a:p>
            <a:pPr indent="-323850" lvl="1" marL="914400" rtl="0" algn="l">
              <a:spcBef>
                <a:spcPts val="0"/>
              </a:spcBef>
              <a:spcAft>
                <a:spcPts val="0"/>
              </a:spcAft>
              <a:buSzPts val="1500"/>
              <a:buChar char="○"/>
            </a:pPr>
            <a:r>
              <a:rPr lang="en" sz="1500"/>
              <a:t>Transformers can learn local correlations across the whole input image.</a:t>
            </a:r>
            <a:endParaRPr sz="1500"/>
          </a:p>
          <a:p>
            <a:pPr indent="-323850" lvl="0" marL="457200" rtl="0" algn="l">
              <a:spcBef>
                <a:spcPts val="0"/>
              </a:spcBef>
              <a:spcAft>
                <a:spcPts val="0"/>
              </a:spcAft>
              <a:buSzPts val="1500"/>
              <a:buChar char="●"/>
            </a:pPr>
            <a:r>
              <a:rPr lang="en" sz="1500"/>
              <a:t>Higher attack iterations for ViT-based attacks, lower efficacy.</a:t>
            </a:r>
            <a:endParaRPr sz="1500"/>
          </a:p>
        </p:txBody>
      </p:sp>
      <p:sp>
        <p:nvSpPr>
          <p:cNvPr id="721" name="Google Shape;721;p49"/>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
        <p:nvSpPr>
          <p:cNvPr id="722" name="Google Shape;722;p49"/>
          <p:cNvSpPr txBox="1"/>
          <p:nvPr/>
        </p:nvSpPr>
        <p:spPr>
          <a:xfrm>
            <a:off x="7063475" y="473677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L-inf, eps = 8/255</a:t>
            </a:r>
            <a:endParaRPr sz="900">
              <a:latin typeface="Nunito"/>
              <a:ea typeface="Nunito"/>
              <a:cs typeface="Nunito"/>
              <a:sym typeface="Nunito"/>
            </a:endParaRPr>
          </a:p>
        </p:txBody>
      </p:sp>
      <p:graphicFrame>
        <p:nvGraphicFramePr>
          <p:cNvPr id="723" name="Google Shape;723;p49"/>
          <p:cNvGraphicFramePr/>
          <p:nvPr/>
        </p:nvGraphicFramePr>
        <p:xfrm>
          <a:off x="854063" y="3032300"/>
          <a:ext cx="3000000" cy="3000000"/>
        </p:xfrm>
        <a:graphic>
          <a:graphicData uri="http://schemas.openxmlformats.org/drawingml/2006/table">
            <a:tbl>
              <a:tblPr>
                <a:noFill/>
                <a:tableStyleId>{5BDD549A-C4A1-4E53-87C7-166AFD48C57D}</a:tableStyleId>
              </a:tblPr>
              <a:tblGrid>
                <a:gridCol w="1823900"/>
                <a:gridCol w="1777125"/>
                <a:gridCol w="1660200"/>
                <a:gridCol w="2174650"/>
              </a:tblGrid>
              <a:tr h="278325">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ViT(32*32) (Acc）</a:t>
                      </a:r>
                      <a:endParaRPr sz="1100"/>
                    </a:p>
                  </a:txBody>
                  <a:tcPr marT="9150" marB="9150" marR="9150" marL="9150">
                    <a:solidFill>
                      <a:srgbClr val="D0E0E3"/>
                    </a:solidFill>
                  </a:tcPr>
                </a:tc>
                <a:tc>
                  <a:txBody>
                    <a:bodyPr/>
                    <a:lstStyle/>
                    <a:p>
                      <a:pPr indent="0" lvl="0" marL="0" rtl="0" algn="ctr">
                        <a:spcBef>
                          <a:spcPts val="0"/>
                        </a:spcBef>
                        <a:spcAft>
                          <a:spcPts val="0"/>
                        </a:spcAft>
                        <a:buNone/>
                      </a:pPr>
                      <a:r>
                        <a:rPr lang="en" sz="1100">
                          <a:solidFill>
                            <a:srgbClr val="CCCCCC"/>
                          </a:solidFill>
                        </a:rPr>
                        <a:t>Attack \ Model</a:t>
                      </a:r>
                      <a:endParaRPr sz="1100">
                        <a:solidFill>
                          <a:srgbClr val="CCCCCC"/>
                        </a:solidFill>
                      </a:endParaRPr>
                    </a:p>
                  </a:txBody>
                  <a:tcPr marT="9150" marB="9150" marR="9150" marL="9150">
                    <a:solidFill>
                      <a:srgbClr val="B6D7A8"/>
                    </a:solidFill>
                  </a:tcPr>
                </a:tc>
                <a:tc>
                  <a:txBody>
                    <a:bodyPr/>
                    <a:lstStyle/>
                    <a:p>
                      <a:pPr indent="0" lvl="0" marL="0" rtl="0" algn="ctr">
                        <a:spcBef>
                          <a:spcPts val="0"/>
                        </a:spcBef>
                        <a:spcAft>
                          <a:spcPts val="0"/>
                        </a:spcAft>
                        <a:buNone/>
                      </a:pPr>
                      <a:r>
                        <a:rPr lang="en" sz="1100">
                          <a:solidFill>
                            <a:srgbClr val="CCCCCC"/>
                          </a:solidFill>
                        </a:rPr>
                        <a:t>VGG16(32*32) (Acc）</a:t>
                      </a:r>
                      <a:endParaRPr sz="1100">
                        <a:solidFill>
                          <a:srgbClr val="CCCCCC"/>
                        </a:solidFill>
                      </a:endParaRPr>
                    </a:p>
                  </a:txBody>
                  <a:tcPr marT="9150" marB="9150" marR="9150" marL="9150">
                    <a:solidFill>
                      <a:srgbClr val="D0E0E3"/>
                    </a:solidFill>
                  </a:tcPr>
                </a:tc>
              </a:tr>
              <a:tr h="278325">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98.74 %</a:t>
                      </a:r>
                      <a:endParaRPr sz="1100"/>
                    </a:p>
                  </a:txBody>
                  <a:tcPr marT="9150" marB="9150" marR="9150" marL="9150"/>
                </a:tc>
                <a:tc>
                  <a:txBody>
                    <a:bodyPr/>
                    <a:lstStyle/>
                    <a:p>
                      <a:pPr indent="0" lvl="0" marL="0" rtl="0" algn="ctr">
                        <a:spcBef>
                          <a:spcPts val="0"/>
                        </a:spcBef>
                        <a:spcAft>
                          <a:spcPts val="0"/>
                        </a:spcAft>
                        <a:buNone/>
                      </a:pPr>
                      <a:r>
                        <a:rPr lang="en" sz="1100">
                          <a:solidFill>
                            <a:srgbClr val="CCCCCC"/>
                          </a:solidFill>
                        </a:rPr>
                        <a:t>None</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92.77 %</a:t>
                      </a:r>
                      <a:endParaRPr sz="1100">
                        <a:solidFill>
                          <a:srgbClr val="CCCCCC"/>
                        </a:solidFill>
                      </a:endParaRPr>
                    </a:p>
                  </a:txBody>
                  <a:tcPr marT="9150" marB="9150" marR="9150" marL="9150"/>
                </a:tc>
              </a:tr>
              <a:tr h="278325">
                <a:tc>
                  <a:txBody>
                    <a:bodyPr/>
                    <a:lstStyle/>
                    <a:p>
                      <a:pPr indent="0" lvl="0" marL="0" rtl="0" algn="ctr">
                        <a:spcBef>
                          <a:spcPts val="0"/>
                        </a:spcBef>
                        <a:spcAft>
                          <a:spcPts val="0"/>
                        </a:spcAft>
                        <a:buNone/>
                      </a:pPr>
                      <a:r>
                        <a:rPr lang="en" sz="1100"/>
                        <a:t>PGD-1-CNN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79.74 %</a:t>
                      </a:r>
                      <a:endParaRPr sz="1100"/>
                    </a:p>
                  </a:txBody>
                  <a:tcPr marT="9150" marB="9150" marR="9150" marL="9150"/>
                </a:tc>
                <a:tc>
                  <a:txBody>
                    <a:bodyPr/>
                    <a:lstStyle/>
                    <a:p>
                      <a:pPr indent="0" lvl="0" marL="0" rtl="0" algn="ctr">
                        <a:spcBef>
                          <a:spcPts val="0"/>
                        </a:spcBef>
                        <a:spcAft>
                          <a:spcPts val="0"/>
                        </a:spcAft>
                        <a:buNone/>
                      </a:pPr>
                      <a:r>
                        <a:rPr lang="en" sz="1100">
                          <a:solidFill>
                            <a:srgbClr val="CCCCCC"/>
                          </a:solidFill>
                        </a:rPr>
                        <a:t>PGD-1-ViT</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56.65 %</a:t>
                      </a:r>
                      <a:endParaRPr sz="1100">
                        <a:solidFill>
                          <a:srgbClr val="CCCCCC"/>
                        </a:solidFill>
                      </a:endParaRPr>
                    </a:p>
                  </a:txBody>
                  <a:tcPr marT="9150" marB="9150" marR="9150" marL="9150"/>
                </a:tc>
              </a:tr>
              <a:tr h="278325">
                <a:tc>
                  <a:txBody>
                    <a:bodyPr/>
                    <a:lstStyle/>
                    <a:p>
                      <a:pPr indent="0" lvl="0" marL="0" rtl="0" algn="ctr">
                        <a:spcBef>
                          <a:spcPts val="0"/>
                        </a:spcBef>
                        <a:spcAft>
                          <a:spcPts val="0"/>
                        </a:spcAft>
                        <a:buNone/>
                      </a:pPr>
                      <a:r>
                        <a:rPr lang="en" sz="1100"/>
                        <a:t>PGD-5-CNN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85.65 %</a:t>
                      </a:r>
                      <a:endParaRPr sz="1100"/>
                    </a:p>
                  </a:txBody>
                  <a:tcPr marT="9150" marB="9150" marR="9150" marL="9150"/>
                </a:tc>
                <a:tc>
                  <a:txBody>
                    <a:bodyPr/>
                    <a:lstStyle/>
                    <a:p>
                      <a:pPr indent="0" lvl="0" marL="0" rtl="0" algn="ctr">
                        <a:spcBef>
                          <a:spcPts val="0"/>
                        </a:spcBef>
                        <a:spcAft>
                          <a:spcPts val="0"/>
                        </a:spcAft>
                        <a:buNone/>
                      </a:pPr>
                      <a:r>
                        <a:rPr lang="en" sz="1100">
                          <a:solidFill>
                            <a:srgbClr val="CCCCCC"/>
                          </a:solidFill>
                        </a:rPr>
                        <a:t>PGD-5-ViT</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60.74 %</a:t>
                      </a:r>
                      <a:endParaRPr sz="1100">
                        <a:solidFill>
                          <a:srgbClr val="CCCCCC"/>
                        </a:solidFill>
                      </a:endParaRPr>
                    </a:p>
                  </a:txBody>
                  <a:tcPr marT="9150" marB="9150" marR="9150" marL="9150"/>
                </a:tc>
              </a:tr>
              <a:tr h="278325">
                <a:tc>
                  <a:txBody>
                    <a:bodyPr/>
                    <a:lstStyle/>
                    <a:p>
                      <a:pPr indent="0" lvl="0" marL="0" rtl="0" algn="ctr">
                        <a:spcBef>
                          <a:spcPts val="0"/>
                        </a:spcBef>
                        <a:spcAft>
                          <a:spcPts val="0"/>
                        </a:spcAft>
                        <a:buNone/>
                      </a:pPr>
                      <a:r>
                        <a:rPr lang="en" sz="1100"/>
                        <a:t>PGD-10-CNN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83.50 %</a:t>
                      </a:r>
                      <a:endParaRPr sz="1100"/>
                    </a:p>
                  </a:txBody>
                  <a:tcPr marT="9150" marB="9150" marR="9150" marL="9150"/>
                </a:tc>
                <a:tc>
                  <a:txBody>
                    <a:bodyPr/>
                    <a:lstStyle/>
                    <a:p>
                      <a:pPr indent="0" lvl="0" marL="0" rtl="0" algn="ctr">
                        <a:spcBef>
                          <a:spcPts val="0"/>
                        </a:spcBef>
                        <a:spcAft>
                          <a:spcPts val="0"/>
                        </a:spcAft>
                        <a:buNone/>
                      </a:pPr>
                      <a:r>
                        <a:rPr lang="en" sz="1100">
                          <a:solidFill>
                            <a:srgbClr val="CCCCCC"/>
                          </a:solidFill>
                        </a:rPr>
                        <a:t>PGD-10-ViT</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60.89 %</a:t>
                      </a:r>
                      <a:endParaRPr sz="1100">
                        <a:solidFill>
                          <a:srgbClr val="CCCCCC"/>
                        </a:solidFill>
                      </a:endParaRPr>
                    </a:p>
                  </a:txBody>
                  <a:tcPr marT="9150" marB="9150" marR="9150" marL="9150"/>
                </a:tc>
              </a:tr>
              <a:tr h="278325">
                <a:tc>
                  <a:txBody>
                    <a:bodyPr/>
                    <a:lstStyle/>
                    <a:p>
                      <a:pPr indent="0" lvl="0" marL="0" rtl="0" algn="ctr">
                        <a:spcBef>
                          <a:spcPts val="0"/>
                        </a:spcBef>
                        <a:spcAft>
                          <a:spcPts val="0"/>
                        </a:spcAft>
                        <a:buNone/>
                      </a:pPr>
                      <a:r>
                        <a:rPr lang="en" sz="1100"/>
                        <a:t>PGD-20-CNN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80.97 %</a:t>
                      </a:r>
                      <a:endParaRPr sz="1100"/>
                    </a:p>
                  </a:txBody>
                  <a:tcPr marT="9150" marB="9150" marR="9150" marL="9150"/>
                </a:tc>
                <a:tc>
                  <a:txBody>
                    <a:bodyPr/>
                    <a:lstStyle/>
                    <a:p>
                      <a:pPr indent="0" lvl="0" marL="0" rtl="0" algn="ctr">
                        <a:spcBef>
                          <a:spcPts val="0"/>
                        </a:spcBef>
                        <a:spcAft>
                          <a:spcPts val="0"/>
                        </a:spcAft>
                        <a:buNone/>
                      </a:pPr>
                      <a:r>
                        <a:rPr lang="en" sz="1100">
                          <a:solidFill>
                            <a:srgbClr val="CCCCCC"/>
                          </a:solidFill>
                        </a:rPr>
                        <a:t>PGD-20-ViT</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63.78 %</a:t>
                      </a:r>
                      <a:endParaRPr sz="1100">
                        <a:solidFill>
                          <a:srgbClr val="CCCCCC"/>
                        </a:solidFill>
                      </a:endParaRPr>
                    </a:p>
                  </a:txBody>
                  <a:tcPr marT="9150" marB="9150" marR="9150" marL="91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Transfer Attacks</a:t>
            </a:r>
            <a:endParaRPr/>
          </a:p>
        </p:txBody>
      </p:sp>
      <p:sp>
        <p:nvSpPr>
          <p:cNvPr id="729" name="Google Shape;729;p50"/>
          <p:cNvSpPr txBox="1"/>
          <p:nvPr>
            <p:ph idx="1" type="body"/>
          </p:nvPr>
        </p:nvSpPr>
        <p:spPr>
          <a:xfrm>
            <a:off x="1134750" y="1498675"/>
            <a:ext cx="7368600" cy="14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There is low transferability between attacks generated for ViT and for VGG.</a:t>
            </a:r>
            <a:endParaRPr sz="1500"/>
          </a:p>
          <a:p>
            <a:pPr indent="-323850" lvl="0" marL="457200" rtl="0" algn="l">
              <a:spcBef>
                <a:spcPts val="0"/>
              </a:spcBef>
              <a:spcAft>
                <a:spcPts val="0"/>
              </a:spcAft>
              <a:buSzPts val="1500"/>
              <a:buChar char="●"/>
            </a:pPr>
            <a:r>
              <a:rPr lang="en" sz="1500"/>
              <a:t>Why?</a:t>
            </a:r>
            <a:endParaRPr sz="1500"/>
          </a:p>
          <a:p>
            <a:pPr indent="-323850" lvl="1" marL="914400" rtl="0" algn="l">
              <a:spcBef>
                <a:spcPts val="0"/>
              </a:spcBef>
              <a:spcAft>
                <a:spcPts val="0"/>
              </a:spcAft>
              <a:buSzPts val="1500"/>
              <a:buChar char="○"/>
            </a:pPr>
            <a:r>
              <a:rPr lang="en" sz="1500"/>
              <a:t>CNNs are translation invariant, have restricted receptive fields;</a:t>
            </a:r>
            <a:endParaRPr sz="1500"/>
          </a:p>
          <a:p>
            <a:pPr indent="-323850" lvl="1" marL="914400" rtl="0" algn="l">
              <a:spcBef>
                <a:spcPts val="0"/>
              </a:spcBef>
              <a:spcAft>
                <a:spcPts val="0"/>
              </a:spcAft>
              <a:buSzPts val="1500"/>
              <a:buChar char="○"/>
            </a:pPr>
            <a:r>
              <a:rPr lang="en" sz="1500"/>
              <a:t>Transformers can learn local correlations across the whole input image.</a:t>
            </a:r>
            <a:endParaRPr sz="1500"/>
          </a:p>
          <a:p>
            <a:pPr indent="-323850" lvl="0" marL="457200" rtl="0" algn="l">
              <a:spcBef>
                <a:spcPts val="0"/>
              </a:spcBef>
              <a:spcAft>
                <a:spcPts val="0"/>
              </a:spcAft>
              <a:buSzPts val="1500"/>
              <a:buChar char="●"/>
            </a:pPr>
            <a:r>
              <a:rPr lang="en" sz="1500"/>
              <a:t>Higher attack iterations for ViT-based attacks, lower efficacy.</a:t>
            </a:r>
            <a:endParaRPr sz="1500"/>
          </a:p>
        </p:txBody>
      </p:sp>
      <p:sp>
        <p:nvSpPr>
          <p:cNvPr id="730" name="Google Shape;730;p50"/>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
        <p:nvSpPr>
          <p:cNvPr id="731" name="Google Shape;731;p50"/>
          <p:cNvSpPr txBox="1"/>
          <p:nvPr/>
        </p:nvSpPr>
        <p:spPr>
          <a:xfrm>
            <a:off x="7063475" y="473677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L-inf, eps = 8/255</a:t>
            </a:r>
            <a:endParaRPr sz="900">
              <a:latin typeface="Nunito"/>
              <a:ea typeface="Nunito"/>
              <a:cs typeface="Nunito"/>
              <a:sym typeface="Nunito"/>
            </a:endParaRPr>
          </a:p>
        </p:txBody>
      </p:sp>
      <p:graphicFrame>
        <p:nvGraphicFramePr>
          <p:cNvPr id="732" name="Google Shape;732;p50"/>
          <p:cNvGraphicFramePr/>
          <p:nvPr/>
        </p:nvGraphicFramePr>
        <p:xfrm>
          <a:off x="854063" y="3032300"/>
          <a:ext cx="3000000" cy="3000000"/>
        </p:xfrm>
        <a:graphic>
          <a:graphicData uri="http://schemas.openxmlformats.org/drawingml/2006/table">
            <a:tbl>
              <a:tblPr>
                <a:noFill/>
                <a:tableStyleId>{5BDD549A-C4A1-4E53-87C7-166AFD48C57D}</a:tableStyleId>
              </a:tblPr>
              <a:tblGrid>
                <a:gridCol w="1823900"/>
                <a:gridCol w="1777125"/>
                <a:gridCol w="1660200"/>
                <a:gridCol w="2174650"/>
              </a:tblGrid>
              <a:tr h="278325">
                <a:tc>
                  <a:txBody>
                    <a:bodyPr/>
                    <a:lstStyle/>
                    <a:p>
                      <a:pPr indent="0" lvl="0" marL="0" rtl="0" algn="ctr">
                        <a:spcBef>
                          <a:spcPts val="0"/>
                        </a:spcBef>
                        <a:spcAft>
                          <a:spcPts val="0"/>
                        </a:spcAft>
                        <a:buNone/>
                      </a:pPr>
                      <a:r>
                        <a:rPr lang="en" sz="1100">
                          <a:solidFill>
                            <a:srgbClr val="CCCCCC"/>
                          </a:solidFill>
                        </a:rPr>
                        <a:t>Attack \ Model</a:t>
                      </a:r>
                      <a:endParaRPr sz="1100">
                        <a:solidFill>
                          <a:srgbClr val="CCCCCC"/>
                        </a:solidFill>
                      </a:endParaRPr>
                    </a:p>
                  </a:txBody>
                  <a:tcPr marT="9150" marB="9150" marR="9150" marL="9150">
                    <a:solidFill>
                      <a:srgbClr val="B6D7A8"/>
                    </a:solidFill>
                  </a:tcPr>
                </a:tc>
                <a:tc>
                  <a:txBody>
                    <a:bodyPr/>
                    <a:lstStyle/>
                    <a:p>
                      <a:pPr indent="0" lvl="0" marL="0" rtl="0" algn="ctr">
                        <a:spcBef>
                          <a:spcPts val="0"/>
                        </a:spcBef>
                        <a:spcAft>
                          <a:spcPts val="0"/>
                        </a:spcAft>
                        <a:buNone/>
                      </a:pPr>
                      <a:r>
                        <a:rPr lang="en" sz="1100">
                          <a:solidFill>
                            <a:srgbClr val="CCCCCC"/>
                          </a:solidFill>
                        </a:rPr>
                        <a:t>ViT(32*32) (Acc）</a:t>
                      </a:r>
                      <a:endParaRPr sz="1100">
                        <a:solidFill>
                          <a:srgbClr val="CCCCCC"/>
                        </a:solidFill>
                      </a:endParaRPr>
                    </a:p>
                  </a:txBody>
                  <a:tcPr marT="9150" marB="9150" marR="9150" marL="9150">
                    <a:solidFill>
                      <a:srgbClr val="D0E0E3"/>
                    </a:solidFill>
                  </a:tcPr>
                </a:tc>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VGG16(32*32) (Acc）</a:t>
                      </a:r>
                      <a:endParaRPr sz="1100"/>
                    </a:p>
                  </a:txBody>
                  <a:tcPr marT="9150" marB="9150" marR="9150" marL="9150">
                    <a:solidFill>
                      <a:srgbClr val="D0E0E3"/>
                    </a:solidFill>
                  </a:tcPr>
                </a:tc>
              </a:tr>
              <a:tr h="278325">
                <a:tc>
                  <a:txBody>
                    <a:bodyPr/>
                    <a:lstStyle/>
                    <a:p>
                      <a:pPr indent="0" lvl="0" marL="0" rtl="0" algn="ctr">
                        <a:spcBef>
                          <a:spcPts val="0"/>
                        </a:spcBef>
                        <a:spcAft>
                          <a:spcPts val="0"/>
                        </a:spcAft>
                        <a:buNone/>
                      </a:pPr>
                      <a:r>
                        <a:rPr lang="en" sz="1100">
                          <a:solidFill>
                            <a:srgbClr val="CCCCCC"/>
                          </a:solidFill>
                        </a:rPr>
                        <a:t>None</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98.74 %</a:t>
                      </a:r>
                      <a:endParaRPr sz="1100">
                        <a:solidFill>
                          <a:srgbClr val="CCCCCC"/>
                        </a:solidFill>
                      </a:endParaRPr>
                    </a:p>
                  </a:txBody>
                  <a:tcPr marT="9150" marB="9150" marR="9150" marL="9150"/>
                </a:tc>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92.77 %</a:t>
                      </a:r>
                      <a:endParaRPr sz="1100"/>
                    </a:p>
                  </a:txBody>
                  <a:tcPr marT="9150" marB="9150" marR="9150" marL="9150"/>
                </a:tc>
              </a:tr>
              <a:tr h="278325">
                <a:tc>
                  <a:txBody>
                    <a:bodyPr/>
                    <a:lstStyle/>
                    <a:p>
                      <a:pPr indent="0" lvl="0" marL="0" rtl="0" algn="ctr">
                        <a:spcBef>
                          <a:spcPts val="0"/>
                        </a:spcBef>
                        <a:spcAft>
                          <a:spcPts val="0"/>
                        </a:spcAft>
                        <a:buNone/>
                      </a:pPr>
                      <a:r>
                        <a:rPr lang="en" sz="1100">
                          <a:solidFill>
                            <a:srgbClr val="CCCCCC"/>
                          </a:solidFill>
                        </a:rPr>
                        <a:t>PGD-1-CNN</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79.74 %</a:t>
                      </a:r>
                      <a:endParaRPr sz="1100">
                        <a:solidFill>
                          <a:srgbClr val="CCCCCC"/>
                        </a:solidFill>
                      </a:endParaRPr>
                    </a:p>
                  </a:txBody>
                  <a:tcPr marT="9150" marB="9150" marR="9150" marL="9150"/>
                </a:tc>
                <a:tc>
                  <a:txBody>
                    <a:bodyPr/>
                    <a:lstStyle/>
                    <a:p>
                      <a:pPr indent="0" lvl="0" marL="0" rtl="0" algn="ctr">
                        <a:spcBef>
                          <a:spcPts val="0"/>
                        </a:spcBef>
                        <a:spcAft>
                          <a:spcPts val="0"/>
                        </a:spcAft>
                        <a:buNone/>
                      </a:pPr>
                      <a:r>
                        <a:rPr lang="en" sz="1100"/>
                        <a:t>PGD-1-ViT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56.65 %</a:t>
                      </a:r>
                      <a:endParaRPr sz="1100"/>
                    </a:p>
                  </a:txBody>
                  <a:tcPr marT="9150" marB="9150" marR="9150" marL="9150"/>
                </a:tc>
              </a:tr>
              <a:tr h="278325">
                <a:tc>
                  <a:txBody>
                    <a:bodyPr/>
                    <a:lstStyle/>
                    <a:p>
                      <a:pPr indent="0" lvl="0" marL="0" rtl="0" algn="ctr">
                        <a:spcBef>
                          <a:spcPts val="0"/>
                        </a:spcBef>
                        <a:spcAft>
                          <a:spcPts val="0"/>
                        </a:spcAft>
                        <a:buNone/>
                      </a:pPr>
                      <a:r>
                        <a:rPr lang="en" sz="1100">
                          <a:solidFill>
                            <a:srgbClr val="CCCCCC"/>
                          </a:solidFill>
                        </a:rPr>
                        <a:t>PGD-5-CNN</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85.65 %</a:t>
                      </a:r>
                      <a:endParaRPr sz="1100">
                        <a:solidFill>
                          <a:srgbClr val="CCCCCC"/>
                        </a:solidFill>
                      </a:endParaRPr>
                    </a:p>
                  </a:txBody>
                  <a:tcPr marT="9150" marB="9150" marR="9150" marL="9150"/>
                </a:tc>
                <a:tc>
                  <a:txBody>
                    <a:bodyPr/>
                    <a:lstStyle/>
                    <a:p>
                      <a:pPr indent="0" lvl="0" marL="0" rtl="0" algn="ctr">
                        <a:spcBef>
                          <a:spcPts val="0"/>
                        </a:spcBef>
                        <a:spcAft>
                          <a:spcPts val="0"/>
                        </a:spcAft>
                        <a:buNone/>
                      </a:pPr>
                      <a:r>
                        <a:rPr lang="en" sz="1100"/>
                        <a:t>PGD-5-ViT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60.74 %</a:t>
                      </a:r>
                      <a:endParaRPr sz="1100"/>
                    </a:p>
                  </a:txBody>
                  <a:tcPr marT="9150" marB="9150" marR="9150" marL="9150"/>
                </a:tc>
              </a:tr>
              <a:tr h="278325">
                <a:tc>
                  <a:txBody>
                    <a:bodyPr/>
                    <a:lstStyle/>
                    <a:p>
                      <a:pPr indent="0" lvl="0" marL="0" rtl="0" algn="ctr">
                        <a:spcBef>
                          <a:spcPts val="0"/>
                        </a:spcBef>
                        <a:spcAft>
                          <a:spcPts val="0"/>
                        </a:spcAft>
                        <a:buNone/>
                      </a:pPr>
                      <a:r>
                        <a:rPr lang="en" sz="1100">
                          <a:solidFill>
                            <a:srgbClr val="CCCCCC"/>
                          </a:solidFill>
                        </a:rPr>
                        <a:t>PGD-10-CNN</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83.50 %</a:t>
                      </a:r>
                      <a:endParaRPr sz="1100">
                        <a:solidFill>
                          <a:srgbClr val="CCCCCC"/>
                        </a:solidFill>
                      </a:endParaRPr>
                    </a:p>
                  </a:txBody>
                  <a:tcPr marT="9150" marB="9150" marR="9150" marL="9150"/>
                </a:tc>
                <a:tc>
                  <a:txBody>
                    <a:bodyPr/>
                    <a:lstStyle/>
                    <a:p>
                      <a:pPr indent="0" lvl="0" marL="0" rtl="0" algn="ctr">
                        <a:spcBef>
                          <a:spcPts val="0"/>
                        </a:spcBef>
                        <a:spcAft>
                          <a:spcPts val="0"/>
                        </a:spcAft>
                        <a:buNone/>
                      </a:pPr>
                      <a:r>
                        <a:rPr lang="en" sz="1100"/>
                        <a:t>PGD-10-ViT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60.89 %</a:t>
                      </a:r>
                      <a:endParaRPr sz="1100"/>
                    </a:p>
                  </a:txBody>
                  <a:tcPr marT="9150" marB="9150" marR="9150" marL="9150"/>
                </a:tc>
              </a:tr>
              <a:tr h="278325">
                <a:tc>
                  <a:txBody>
                    <a:bodyPr/>
                    <a:lstStyle/>
                    <a:p>
                      <a:pPr indent="0" lvl="0" marL="0" rtl="0" algn="ctr">
                        <a:spcBef>
                          <a:spcPts val="0"/>
                        </a:spcBef>
                        <a:spcAft>
                          <a:spcPts val="0"/>
                        </a:spcAft>
                        <a:buNone/>
                      </a:pPr>
                      <a:r>
                        <a:rPr lang="en" sz="1100">
                          <a:solidFill>
                            <a:srgbClr val="CCCCCC"/>
                          </a:solidFill>
                        </a:rPr>
                        <a:t>PGD-20-CNN</a:t>
                      </a:r>
                      <a:endParaRPr sz="1100">
                        <a:solidFill>
                          <a:srgbClr val="CCCCCC"/>
                        </a:solidFill>
                      </a:endParaRPr>
                    </a:p>
                  </a:txBody>
                  <a:tcPr marT="9150" marB="9150" marR="9150" marL="9150">
                    <a:solidFill>
                      <a:srgbClr val="D9EAD3"/>
                    </a:solidFill>
                  </a:tcPr>
                </a:tc>
                <a:tc>
                  <a:txBody>
                    <a:bodyPr/>
                    <a:lstStyle/>
                    <a:p>
                      <a:pPr indent="0" lvl="0" marL="0" rtl="0" algn="ctr">
                        <a:spcBef>
                          <a:spcPts val="0"/>
                        </a:spcBef>
                        <a:spcAft>
                          <a:spcPts val="0"/>
                        </a:spcAft>
                        <a:buNone/>
                      </a:pPr>
                      <a:r>
                        <a:rPr lang="en" sz="1100">
                          <a:solidFill>
                            <a:srgbClr val="CCCCCC"/>
                          </a:solidFill>
                        </a:rPr>
                        <a:t>80.97 %</a:t>
                      </a:r>
                      <a:endParaRPr sz="1100">
                        <a:solidFill>
                          <a:srgbClr val="CCCCCC"/>
                        </a:solidFill>
                      </a:endParaRPr>
                    </a:p>
                  </a:txBody>
                  <a:tcPr marT="9150" marB="9150" marR="9150" marL="9150"/>
                </a:tc>
                <a:tc>
                  <a:txBody>
                    <a:bodyPr/>
                    <a:lstStyle/>
                    <a:p>
                      <a:pPr indent="0" lvl="0" marL="0" rtl="0" algn="ctr">
                        <a:spcBef>
                          <a:spcPts val="0"/>
                        </a:spcBef>
                        <a:spcAft>
                          <a:spcPts val="0"/>
                        </a:spcAft>
                        <a:buNone/>
                      </a:pPr>
                      <a:r>
                        <a:rPr lang="en" sz="1100"/>
                        <a:t>PGD-20-ViT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63.78 %</a:t>
                      </a:r>
                      <a:endParaRPr sz="1100"/>
                    </a:p>
                  </a:txBody>
                  <a:tcPr marT="9150" marB="9150" marR="9150" marL="91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Transfer Attacks</a:t>
            </a:r>
            <a:endParaRPr/>
          </a:p>
        </p:txBody>
      </p:sp>
      <p:sp>
        <p:nvSpPr>
          <p:cNvPr id="738" name="Google Shape;738;p51"/>
          <p:cNvSpPr txBox="1"/>
          <p:nvPr>
            <p:ph idx="1" type="body"/>
          </p:nvPr>
        </p:nvSpPr>
        <p:spPr>
          <a:xfrm>
            <a:off x="1134750" y="1498675"/>
            <a:ext cx="7368600" cy="14991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There is low transferability between attacks generated for ViT and for VGG.</a:t>
            </a:r>
            <a:endParaRPr sz="1500"/>
          </a:p>
          <a:p>
            <a:pPr indent="-323850" lvl="0" marL="457200" rtl="0" algn="l">
              <a:spcBef>
                <a:spcPts val="0"/>
              </a:spcBef>
              <a:spcAft>
                <a:spcPts val="0"/>
              </a:spcAft>
              <a:buSzPts val="1500"/>
              <a:buChar char="●"/>
            </a:pPr>
            <a:r>
              <a:rPr lang="en" sz="1500"/>
              <a:t>Why?</a:t>
            </a:r>
            <a:endParaRPr sz="1500"/>
          </a:p>
          <a:p>
            <a:pPr indent="-323850" lvl="1" marL="914400" rtl="0" algn="l">
              <a:spcBef>
                <a:spcPts val="0"/>
              </a:spcBef>
              <a:spcAft>
                <a:spcPts val="0"/>
              </a:spcAft>
              <a:buSzPts val="1500"/>
              <a:buChar char="○"/>
            </a:pPr>
            <a:r>
              <a:rPr lang="en" sz="1500"/>
              <a:t>CNNs are translation invariant, have restricted receptive fields;</a:t>
            </a:r>
            <a:endParaRPr sz="1500"/>
          </a:p>
          <a:p>
            <a:pPr indent="-323850" lvl="1" marL="914400" rtl="0" algn="l">
              <a:spcBef>
                <a:spcPts val="0"/>
              </a:spcBef>
              <a:spcAft>
                <a:spcPts val="0"/>
              </a:spcAft>
              <a:buSzPts val="1500"/>
              <a:buChar char="○"/>
            </a:pPr>
            <a:r>
              <a:rPr lang="en" sz="1500"/>
              <a:t>Transformers can learn correlations between different positions in the whole input image.</a:t>
            </a:r>
            <a:endParaRPr sz="1500"/>
          </a:p>
          <a:p>
            <a:pPr indent="-323850" lvl="0" marL="457200" rtl="0" algn="l">
              <a:spcBef>
                <a:spcPts val="0"/>
              </a:spcBef>
              <a:spcAft>
                <a:spcPts val="0"/>
              </a:spcAft>
              <a:buSzPts val="1500"/>
              <a:buChar char="●"/>
            </a:pPr>
            <a:r>
              <a:rPr lang="en" sz="1500"/>
              <a:t>Higher attack iterations for ViT-based attacks, lower efficacy.</a:t>
            </a:r>
            <a:endParaRPr sz="1500"/>
          </a:p>
        </p:txBody>
      </p:sp>
      <p:sp>
        <p:nvSpPr>
          <p:cNvPr id="739" name="Google Shape;739;p51"/>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graphicFrame>
        <p:nvGraphicFramePr>
          <p:cNvPr id="740" name="Google Shape;740;p51"/>
          <p:cNvGraphicFramePr/>
          <p:nvPr/>
        </p:nvGraphicFramePr>
        <p:xfrm>
          <a:off x="1101113" y="2997775"/>
          <a:ext cx="3000000" cy="3000000"/>
        </p:xfrm>
        <a:graphic>
          <a:graphicData uri="http://schemas.openxmlformats.org/drawingml/2006/table">
            <a:tbl>
              <a:tblPr>
                <a:noFill/>
                <a:tableStyleId>{5BDD549A-C4A1-4E53-87C7-166AFD48C57D}</a:tableStyleId>
              </a:tblPr>
              <a:tblGrid>
                <a:gridCol w="1823900"/>
                <a:gridCol w="1777125"/>
                <a:gridCol w="1660200"/>
                <a:gridCol w="2174650"/>
              </a:tblGrid>
              <a:tr h="278325">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ViT(32*32) (Acc）</a:t>
                      </a:r>
                      <a:endParaRPr sz="1100"/>
                    </a:p>
                  </a:txBody>
                  <a:tcPr marT="9150" marB="9150" marR="9150" marL="9150">
                    <a:solidFill>
                      <a:srgbClr val="D0E0E3"/>
                    </a:solidFill>
                  </a:tcPr>
                </a:tc>
                <a:tc>
                  <a:txBody>
                    <a:bodyPr/>
                    <a:lstStyle/>
                    <a:p>
                      <a:pPr indent="0" lvl="0" marL="0" rtl="0" algn="ctr">
                        <a:spcBef>
                          <a:spcPts val="0"/>
                        </a:spcBef>
                        <a:spcAft>
                          <a:spcPts val="0"/>
                        </a:spcAft>
                        <a:buNone/>
                      </a:pPr>
                      <a:r>
                        <a:rPr lang="en" sz="1100"/>
                        <a:t>Attack \ Model</a:t>
                      </a:r>
                      <a:endParaRPr sz="1100"/>
                    </a:p>
                  </a:txBody>
                  <a:tcPr marT="9150" marB="9150" marR="9150" marL="9150">
                    <a:solidFill>
                      <a:srgbClr val="93C47D"/>
                    </a:solidFill>
                  </a:tcPr>
                </a:tc>
                <a:tc>
                  <a:txBody>
                    <a:bodyPr/>
                    <a:lstStyle/>
                    <a:p>
                      <a:pPr indent="0" lvl="0" marL="0" rtl="0" algn="ctr">
                        <a:spcBef>
                          <a:spcPts val="0"/>
                        </a:spcBef>
                        <a:spcAft>
                          <a:spcPts val="0"/>
                        </a:spcAft>
                        <a:buNone/>
                      </a:pPr>
                      <a:r>
                        <a:rPr lang="en" sz="1100"/>
                        <a:t>VGG16(32*32) (Acc）</a:t>
                      </a:r>
                      <a:endParaRPr sz="1100"/>
                    </a:p>
                  </a:txBody>
                  <a:tcPr marT="9150" marB="9150" marR="9150" marL="9150">
                    <a:solidFill>
                      <a:srgbClr val="D0E0E3"/>
                    </a:solidFill>
                  </a:tcPr>
                </a:tc>
              </a:tr>
              <a:tr h="278325">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98.74 %</a:t>
                      </a:r>
                      <a:endParaRPr sz="1100"/>
                    </a:p>
                  </a:txBody>
                  <a:tcPr marT="9150" marB="9150" marR="9150" marL="9150"/>
                </a:tc>
                <a:tc>
                  <a:txBody>
                    <a:bodyPr/>
                    <a:lstStyle/>
                    <a:p>
                      <a:pPr indent="0" lvl="0" marL="0" rtl="0" algn="ctr">
                        <a:spcBef>
                          <a:spcPts val="0"/>
                        </a:spcBef>
                        <a:spcAft>
                          <a:spcPts val="0"/>
                        </a:spcAft>
                        <a:buNone/>
                      </a:pPr>
                      <a:r>
                        <a:rPr lang="en" sz="1100"/>
                        <a:t>None</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92.77 %</a:t>
                      </a:r>
                      <a:endParaRPr sz="1100"/>
                    </a:p>
                  </a:txBody>
                  <a:tcPr marT="9150" marB="9150" marR="9150" marL="9150"/>
                </a:tc>
              </a:tr>
              <a:tr h="278325">
                <a:tc>
                  <a:txBody>
                    <a:bodyPr/>
                    <a:lstStyle/>
                    <a:p>
                      <a:pPr indent="0" lvl="0" marL="0" rtl="0" algn="ctr">
                        <a:spcBef>
                          <a:spcPts val="0"/>
                        </a:spcBef>
                        <a:spcAft>
                          <a:spcPts val="0"/>
                        </a:spcAft>
                        <a:buNone/>
                      </a:pPr>
                      <a:r>
                        <a:rPr lang="en" sz="1100"/>
                        <a:t>PGD-1-CNN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79.74 %</a:t>
                      </a:r>
                      <a:endParaRPr sz="1100"/>
                    </a:p>
                  </a:txBody>
                  <a:tcPr marT="9150" marB="9150" marR="9150" marL="9150"/>
                </a:tc>
                <a:tc>
                  <a:txBody>
                    <a:bodyPr/>
                    <a:lstStyle/>
                    <a:p>
                      <a:pPr indent="0" lvl="0" marL="0" rtl="0" algn="ctr">
                        <a:spcBef>
                          <a:spcPts val="0"/>
                        </a:spcBef>
                        <a:spcAft>
                          <a:spcPts val="0"/>
                        </a:spcAft>
                        <a:buNone/>
                      </a:pPr>
                      <a:r>
                        <a:rPr lang="en" sz="1100"/>
                        <a:t>PGD-1-ViT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56.65 %</a:t>
                      </a:r>
                      <a:endParaRPr sz="1100"/>
                    </a:p>
                  </a:txBody>
                  <a:tcPr marT="9150" marB="9150" marR="9150" marL="9150"/>
                </a:tc>
              </a:tr>
              <a:tr h="278325">
                <a:tc>
                  <a:txBody>
                    <a:bodyPr/>
                    <a:lstStyle/>
                    <a:p>
                      <a:pPr indent="0" lvl="0" marL="0" rtl="0" algn="ctr">
                        <a:spcBef>
                          <a:spcPts val="0"/>
                        </a:spcBef>
                        <a:spcAft>
                          <a:spcPts val="0"/>
                        </a:spcAft>
                        <a:buNone/>
                      </a:pPr>
                      <a:r>
                        <a:rPr lang="en" sz="1100"/>
                        <a:t>PGD-5-CNN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85.65 %</a:t>
                      </a:r>
                      <a:endParaRPr sz="1100"/>
                    </a:p>
                  </a:txBody>
                  <a:tcPr marT="9150" marB="9150" marR="9150" marL="9150"/>
                </a:tc>
                <a:tc>
                  <a:txBody>
                    <a:bodyPr/>
                    <a:lstStyle/>
                    <a:p>
                      <a:pPr indent="0" lvl="0" marL="0" rtl="0" algn="ctr">
                        <a:spcBef>
                          <a:spcPts val="0"/>
                        </a:spcBef>
                        <a:spcAft>
                          <a:spcPts val="0"/>
                        </a:spcAft>
                        <a:buNone/>
                      </a:pPr>
                      <a:r>
                        <a:rPr lang="en" sz="1100"/>
                        <a:t>PGD-5-ViT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60.74 %</a:t>
                      </a:r>
                      <a:endParaRPr sz="1100"/>
                    </a:p>
                  </a:txBody>
                  <a:tcPr marT="9150" marB="9150" marR="9150" marL="9150"/>
                </a:tc>
              </a:tr>
              <a:tr h="278325">
                <a:tc>
                  <a:txBody>
                    <a:bodyPr/>
                    <a:lstStyle/>
                    <a:p>
                      <a:pPr indent="0" lvl="0" marL="0" rtl="0" algn="ctr">
                        <a:spcBef>
                          <a:spcPts val="0"/>
                        </a:spcBef>
                        <a:spcAft>
                          <a:spcPts val="0"/>
                        </a:spcAft>
                        <a:buNone/>
                      </a:pPr>
                      <a:r>
                        <a:rPr lang="en" sz="1100"/>
                        <a:t>PGD-10-CNN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83.50 %</a:t>
                      </a:r>
                      <a:endParaRPr sz="1100"/>
                    </a:p>
                  </a:txBody>
                  <a:tcPr marT="9150" marB="9150" marR="9150" marL="9150"/>
                </a:tc>
                <a:tc>
                  <a:txBody>
                    <a:bodyPr/>
                    <a:lstStyle/>
                    <a:p>
                      <a:pPr indent="0" lvl="0" marL="0" rtl="0" algn="ctr">
                        <a:spcBef>
                          <a:spcPts val="0"/>
                        </a:spcBef>
                        <a:spcAft>
                          <a:spcPts val="0"/>
                        </a:spcAft>
                        <a:buNone/>
                      </a:pPr>
                      <a:r>
                        <a:rPr lang="en" sz="1100"/>
                        <a:t>PGD-10-ViT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60.89 %</a:t>
                      </a:r>
                      <a:endParaRPr sz="1100"/>
                    </a:p>
                  </a:txBody>
                  <a:tcPr marT="9150" marB="9150" marR="9150" marL="9150"/>
                </a:tc>
              </a:tr>
              <a:tr h="278325">
                <a:tc>
                  <a:txBody>
                    <a:bodyPr/>
                    <a:lstStyle/>
                    <a:p>
                      <a:pPr indent="0" lvl="0" marL="0" rtl="0" algn="ctr">
                        <a:spcBef>
                          <a:spcPts val="0"/>
                        </a:spcBef>
                        <a:spcAft>
                          <a:spcPts val="0"/>
                        </a:spcAft>
                        <a:buNone/>
                      </a:pPr>
                      <a:r>
                        <a:rPr lang="en" sz="1100"/>
                        <a:t>PGD-20-CNN</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80.97 %</a:t>
                      </a:r>
                      <a:endParaRPr sz="1100"/>
                    </a:p>
                  </a:txBody>
                  <a:tcPr marT="9150" marB="9150" marR="9150" marL="9150"/>
                </a:tc>
                <a:tc>
                  <a:txBody>
                    <a:bodyPr/>
                    <a:lstStyle/>
                    <a:p>
                      <a:pPr indent="0" lvl="0" marL="0" rtl="0" algn="ctr">
                        <a:spcBef>
                          <a:spcPts val="0"/>
                        </a:spcBef>
                        <a:spcAft>
                          <a:spcPts val="0"/>
                        </a:spcAft>
                        <a:buNone/>
                      </a:pPr>
                      <a:r>
                        <a:rPr lang="en" sz="1100"/>
                        <a:t>PGD-20-ViT</a:t>
                      </a:r>
                      <a:endParaRPr sz="1100"/>
                    </a:p>
                  </a:txBody>
                  <a:tcPr marT="9150" marB="9150" marR="9150" marL="9150">
                    <a:solidFill>
                      <a:srgbClr val="B6D7A8"/>
                    </a:solidFill>
                  </a:tcPr>
                </a:tc>
                <a:tc>
                  <a:txBody>
                    <a:bodyPr/>
                    <a:lstStyle/>
                    <a:p>
                      <a:pPr indent="0" lvl="0" marL="0" rtl="0" algn="ctr">
                        <a:spcBef>
                          <a:spcPts val="0"/>
                        </a:spcBef>
                        <a:spcAft>
                          <a:spcPts val="0"/>
                        </a:spcAft>
                        <a:buNone/>
                      </a:pPr>
                      <a:r>
                        <a:rPr lang="en" sz="1100"/>
                        <a:t>63.78 %</a:t>
                      </a:r>
                      <a:endParaRPr sz="1100"/>
                    </a:p>
                  </a:txBody>
                  <a:tcPr marT="9150" marB="9150" marR="9150" marL="9150"/>
                </a:tc>
              </a:tr>
            </a:tbl>
          </a:graphicData>
        </a:graphic>
      </p:graphicFrame>
      <p:sp>
        <p:nvSpPr>
          <p:cNvPr id="741" name="Google Shape;741;p51"/>
          <p:cNvSpPr txBox="1"/>
          <p:nvPr/>
        </p:nvSpPr>
        <p:spPr>
          <a:xfrm>
            <a:off x="7063475" y="473677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L-inf, eps = 8/255</a:t>
            </a:r>
            <a:endParaRPr sz="900">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Transfer Attacks</a:t>
            </a:r>
            <a:endParaRPr/>
          </a:p>
        </p:txBody>
      </p:sp>
      <p:sp>
        <p:nvSpPr>
          <p:cNvPr id="747" name="Google Shape;747;p52"/>
          <p:cNvSpPr txBox="1"/>
          <p:nvPr>
            <p:ph idx="1" type="body"/>
          </p:nvPr>
        </p:nvSpPr>
        <p:spPr>
          <a:xfrm>
            <a:off x="1134750" y="1498675"/>
            <a:ext cx="7368600" cy="14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There is low transferability between attacks generated for ViT and for VGG.</a:t>
            </a:r>
            <a:endParaRPr sz="1500"/>
          </a:p>
          <a:p>
            <a:pPr indent="-323850" lvl="0" marL="457200" rtl="0" algn="l">
              <a:spcBef>
                <a:spcPts val="0"/>
              </a:spcBef>
              <a:spcAft>
                <a:spcPts val="0"/>
              </a:spcAft>
              <a:buSzPts val="1500"/>
              <a:buChar char="●"/>
            </a:pPr>
            <a:r>
              <a:rPr lang="en" sz="1500"/>
              <a:t>Why?</a:t>
            </a:r>
            <a:endParaRPr sz="1500"/>
          </a:p>
          <a:p>
            <a:pPr indent="-323850" lvl="1" marL="914400" rtl="0" algn="l">
              <a:spcBef>
                <a:spcPts val="0"/>
              </a:spcBef>
              <a:spcAft>
                <a:spcPts val="0"/>
              </a:spcAft>
              <a:buSzPts val="1500"/>
              <a:buChar char="○"/>
            </a:pPr>
            <a:r>
              <a:rPr lang="en" sz="1500"/>
              <a:t>CNNs are translation invariant, have restricted receptive fields;</a:t>
            </a:r>
            <a:endParaRPr sz="1500"/>
          </a:p>
          <a:p>
            <a:pPr indent="-323850" lvl="1" marL="914400" rtl="0" algn="l">
              <a:spcBef>
                <a:spcPts val="0"/>
              </a:spcBef>
              <a:spcAft>
                <a:spcPts val="0"/>
              </a:spcAft>
              <a:buSzPts val="1500"/>
              <a:buChar char="○"/>
            </a:pPr>
            <a:r>
              <a:rPr lang="en" sz="1500"/>
              <a:t>Transformers can learn local correlations across the whole input image.</a:t>
            </a:r>
            <a:endParaRPr sz="1500"/>
          </a:p>
          <a:p>
            <a:pPr indent="-323850" lvl="0" marL="457200" rtl="0" algn="l">
              <a:spcBef>
                <a:spcPts val="0"/>
              </a:spcBef>
              <a:spcAft>
                <a:spcPts val="0"/>
              </a:spcAft>
              <a:buSzPts val="1500"/>
              <a:buChar char="●"/>
            </a:pPr>
            <a:r>
              <a:rPr lang="en" sz="1500"/>
              <a:t>Higher attack iterations for ViT-based attacks, lower efficacy.</a:t>
            </a:r>
            <a:endParaRPr sz="1500"/>
          </a:p>
        </p:txBody>
      </p:sp>
      <p:sp>
        <p:nvSpPr>
          <p:cNvPr id="748" name="Google Shape;748;p52"/>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
        <p:nvSpPr>
          <p:cNvPr id="749" name="Google Shape;749;p52"/>
          <p:cNvSpPr txBox="1"/>
          <p:nvPr/>
        </p:nvSpPr>
        <p:spPr>
          <a:xfrm>
            <a:off x="7063475" y="4736775"/>
            <a:ext cx="1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L-inf, eps = 8/255</a:t>
            </a:r>
            <a:endParaRPr sz="900">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--Main Contribution</a:t>
            </a:r>
            <a:endParaRPr/>
          </a:p>
          <a:p>
            <a:pPr indent="0" lvl="0" marL="0" rtl="0" algn="l">
              <a:spcBef>
                <a:spcPts val="0"/>
              </a:spcBef>
              <a:spcAft>
                <a:spcPts val="0"/>
              </a:spcAft>
              <a:buNone/>
            </a:pPr>
            <a:r>
              <a:t/>
            </a:r>
            <a:endParaRPr/>
          </a:p>
        </p:txBody>
      </p:sp>
      <p:sp>
        <p:nvSpPr>
          <p:cNvPr id="755" name="Google Shape;755;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CCCCCC"/>
              </a:buClr>
              <a:buSzPts val="1600"/>
              <a:buChar char="●"/>
            </a:pPr>
            <a:r>
              <a:rPr lang="en" sz="1600">
                <a:solidFill>
                  <a:srgbClr val="CCCCCC"/>
                </a:solidFill>
              </a:rPr>
              <a:t>Whitebox Attacks </a:t>
            </a:r>
            <a:endParaRPr sz="1600">
              <a:solidFill>
                <a:srgbClr val="CCCCCC"/>
              </a:solidFill>
            </a:endParaRPr>
          </a:p>
          <a:p>
            <a:pPr indent="-330200" lvl="0" marL="457200" rtl="0" algn="l">
              <a:spcBef>
                <a:spcPts val="1000"/>
              </a:spcBef>
              <a:spcAft>
                <a:spcPts val="0"/>
              </a:spcAft>
              <a:buClr>
                <a:srgbClr val="CCCCCC"/>
              </a:buClr>
              <a:buSzPts val="1600"/>
              <a:buChar char="●"/>
            </a:pPr>
            <a:r>
              <a:rPr lang="en" sz="1600">
                <a:solidFill>
                  <a:srgbClr val="CCCCCC"/>
                </a:solidFill>
              </a:rPr>
              <a:t>Adversarial Training</a:t>
            </a:r>
            <a:endParaRPr sz="1600">
              <a:solidFill>
                <a:srgbClr val="CCCCCC"/>
              </a:solidFill>
            </a:endParaRPr>
          </a:p>
          <a:p>
            <a:pPr indent="-330200" lvl="0" marL="457200" rtl="0" algn="l">
              <a:spcBef>
                <a:spcPts val="1000"/>
              </a:spcBef>
              <a:spcAft>
                <a:spcPts val="0"/>
              </a:spcAft>
              <a:buClr>
                <a:srgbClr val="CCCCCC"/>
              </a:buClr>
              <a:buSzPts val="1600"/>
              <a:buChar char="●"/>
            </a:pPr>
            <a:r>
              <a:rPr lang="en" sz="1600">
                <a:solidFill>
                  <a:srgbClr val="CCCCCC"/>
                </a:solidFill>
              </a:rPr>
              <a:t>Transfer Attack</a:t>
            </a:r>
            <a:endParaRPr sz="1600">
              <a:solidFill>
                <a:srgbClr val="CCCCCC"/>
              </a:solidFill>
            </a:endParaRPr>
          </a:p>
          <a:p>
            <a:pPr indent="-330200" lvl="0" marL="457200" rtl="0" algn="l">
              <a:spcBef>
                <a:spcPts val="1000"/>
              </a:spcBef>
              <a:spcAft>
                <a:spcPts val="1000"/>
              </a:spcAft>
              <a:buSzPts val="1600"/>
              <a:buChar char="●"/>
            </a:pPr>
            <a:r>
              <a:rPr b="1" lang="en" sz="1600"/>
              <a:t>Visualization</a:t>
            </a:r>
            <a:endParaRPr b="1" sz="1600"/>
          </a:p>
        </p:txBody>
      </p:sp>
      <p:sp>
        <p:nvSpPr>
          <p:cNvPr id="756" name="Google Shape;756;p53"/>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7"/>
          <p:cNvSpPr txBox="1"/>
          <p:nvPr>
            <p:ph type="ctrTitle"/>
          </p:nvPr>
        </p:nvSpPr>
        <p:spPr>
          <a:xfrm>
            <a:off x="824000" y="1613825"/>
            <a:ext cx="66897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Are Vision Transformer Models more Adversarially Robust than Convolutional Neural Networks?</a:t>
            </a:r>
            <a:endParaRPr/>
          </a:p>
        </p:txBody>
      </p:sp>
      <p:sp>
        <p:nvSpPr>
          <p:cNvPr id="559" name="Google Shape;559;p27"/>
          <p:cNvSpPr txBox="1"/>
          <p:nvPr>
            <p:ph idx="1" type="subTitle"/>
          </p:nvPr>
        </p:nvSpPr>
        <p:spPr>
          <a:xfrm>
            <a:off x="824000" y="3596300"/>
            <a:ext cx="49242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Chenkai Su,        K. Faryab Haye,</a:t>
            </a:r>
            <a:r>
              <a:rPr lang="en"/>
              <a:t>        </a:t>
            </a:r>
            <a:r>
              <a:rPr lang="en"/>
              <a:t>Zuoyi Li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Results</a:t>
            </a:r>
            <a:endParaRPr/>
          </a:p>
          <a:p>
            <a:pPr indent="0" lvl="0" marL="0" rtl="0" algn="l">
              <a:spcBef>
                <a:spcPts val="0"/>
              </a:spcBef>
              <a:spcAft>
                <a:spcPts val="0"/>
              </a:spcAft>
              <a:buNone/>
            </a:pPr>
            <a:r>
              <a:rPr lang="en"/>
              <a:t>-- Visualizations</a:t>
            </a:r>
            <a:endParaRPr/>
          </a:p>
        </p:txBody>
      </p:sp>
      <p:sp>
        <p:nvSpPr>
          <p:cNvPr id="762" name="Google Shape;762;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In order to further analyze what these whitebox attacks targeted and what the model saw we conducted several experiments</a:t>
            </a:r>
            <a:endParaRPr sz="1500"/>
          </a:p>
          <a:p>
            <a:pPr indent="-323850" lvl="0" marL="457200" rtl="0" algn="l">
              <a:spcBef>
                <a:spcPts val="0"/>
              </a:spcBef>
              <a:spcAft>
                <a:spcPts val="0"/>
              </a:spcAft>
              <a:buSzPts val="1500"/>
              <a:buChar char="●"/>
            </a:pPr>
            <a:r>
              <a:rPr b="1" lang="en" sz="1500"/>
              <a:t>Saliency Maps: </a:t>
            </a:r>
            <a:r>
              <a:rPr lang="en" sz="1500"/>
              <a:t>Heatmaps that highlight pixels of the input image that most caused the output classification</a:t>
            </a:r>
            <a:endParaRPr sz="1500"/>
          </a:p>
          <a:p>
            <a:pPr indent="-323850" lvl="1" marL="914400" rtl="0" algn="l">
              <a:spcBef>
                <a:spcPts val="0"/>
              </a:spcBef>
              <a:spcAft>
                <a:spcPts val="0"/>
              </a:spcAft>
              <a:buSzPts val="1500"/>
              <a:buChar char="○"/>
            </a:pPr>
            <a:r>
              <a:rPr lang="en" sz="1500"/>
              <a:t>Activation of each pixel on backpropagation</a:t>
            </a:r>
            <a:endParaRPr sz="1500"/>
          </a:p>
          <a:p>
            <a:pPr indent="-323850" lvl="0" marL="457200" rtl="0" algn="l">
              <a:spcBef>
                <a:spcPts val="0"/>
              </a:spcBef>
              <a:spcAft>
                <a:spcPts val="0"/>
              </a:spcAft>
              <a:buSzPts val="1500"/>
              <a:buChar char="●"/>
            </a:pPr>
            <a:r>
              <a:rPr b="1" lang="en" sz="1500"/>
              <a:t>Attention Maps: </a:t>
            </a:r>
            <a:r>
              <a:rPr lang="en" sz="1500"/>
              <a:t>What the vision transformer is 'looking at' </a:t>
            </a:r>
            <a:endParaRPr sz="1500"/>
          </a:p>
          <a:p>
            <a:pPr indent="-323850" lvl="1" marL="914400" rtl="0" algn="l">
              <a:spcBef>
                <a:spcPts val="0"/>
              </a:spcBef>
              <a:spcAft>
                <a:spcPts val="0"/>
              </a:spcAft>
              <a:buSzPts val="1500"/>
              <a:buChar char="○"/>
            </a:pPr>
            <a:r>
              <a:rPr lang="en" sz="1500"/>
              <a:t>Averaged</a:t>
            </a:r>
            <a:r>
              <a:rPr lang="en" sz="1500"/>
              <a:t> sum of attention weights across all heads</a:t>
            </a:r>
            <a:endParaRPr sz="1500"/>
          </a:p>
          <a:p>
            <a:pPr indent="0" lvl="0" marL="914400" rtl="0" algn="l">
              <a:spcBef>
                <a:spcPts val="1200"/>
              </a:spcBef>
              <a:spcAft>
                <a:spcPts val="1200"/>
              </a:spcAft>
              <a:buNone/>
            </a:pPr>
            <a:r>
              <a:t/>
            </a:r>
            <a:endParaRPr sz="1500"/>
          </a:p>
        </p:txBody>
      </p:sp>
      <p:sp>
        <p:nvSpPr>
          <p:cNvPr id="763" name="Google Shape;763;p54"/>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5"/>
          <p:cNvSpPr txBox="1"/>
          <p:nvPr>
            <p:ph idx="4294967295" type="title"/>
          </p:nvPr>
        </p:nvSpPr>
        <p:spPr>
          <a:xfrm>
            <a:off x="1056750" y="207210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t>CIFAR 10 Examples</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56"/>
          <p:cNvPicPr preferRelativeResize="0"/>
          <p:nvPr/>
        </p:nvPicPr>
        <p:blipFill>
          <a:blip r:embed="rId3">
            <a:alphaModFix/>
          </a:blip>
          <a:stretch>
            <a:fillRect/>
          </a:stretch>
        </p:blipFill>
        <p:spPr>
          <a:xfrm>
            <a:off x="1716200" y="573725"/>
            <a:ext cx="6915709" cy="4569775"/>
          </a:xfrm>
          <a:prstGeom prst="rect">
            <a:avLst/>
          </a:prstGeom>
          <a:noFill/>
          <a:ln>
            <a:noFill/>
          </a:ln>
        </p:spPr>
      </p:pic>
      <p:sp>
        <p:nvSpPr>
          <p:cNvPr id="774" name="Google Shape;774;p56"/>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
        <p:nvSpPr>
          <p:cNvPr id="775" name="Google Shape;775;p56"/>
          <p:cNvSpPr txBox="1"/>
          <p:nvPr>
            <p:ph type="title"/>
          </p:nvPr>
        </p:nvSpPr>
        <p:spPr>
          <a:xfrm>
            <a:off x="63775" y="1611550"/>
            <a:ext cx="1464300" cy="22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VGG16</a:t>
            </a:r>
            <a:endParaRPr sz="2500"/>
          </a:p>
          <a:p>
            <a:pPr indent="0" lvl="0" marL="0" rtl="0" algn="l">
              <a:spcBef>
                <a:spcPts val="0"/>
              </a:spcBef>
              <a:spcAft>
                <a:spcPts val="0"/>
              </a:spcAft>
              <a:buNone/>
            </a:pPr>
            <a:r>
              <a:rPr lang="en" sz="2500"/>
              <a:t>PGD-10</a:t>
            </a:r>
            <a:endParaRPr sz="2500"/>
          </a:p>
          <a:p>
            <a:pPr indent="0" lvl="0" marL="0" rtl="0" algn="l">
              <a:spcBef>
                <a:spcPts val="0"/>
              </a:spcBef>
              <a:spcAft>
                <a:spcPts val="0"/>
              </a:spcAft>
              <a:buNone/>
            </a:pPr>
            <a:r>
              <a:rPr lang="en" sz="2500"/>
              <a:t>L-</a:t>
            </a:r>
            <a:r>
              <a:rPr lang="en" sz="2500">
                <a:solidFill>
                  <a:srgbClr val="222222"/>
                </a:solidFill>
              </a:rPr>
              <a:t>Infty</a:t>
            </a:r>
            <a:r>
              <a:rPr lang="en" sz="2500">
                <a:solidFill>
                  <a:srgbClr val="222222"/>
                </a:solidFill>
              </a:rPr>
              <a:t> </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57"/>
          <p:cNvPicPr preferRelativeResize="0"/>
          <p:nvPr/>
        </p:nvPicPr>
        <p:blipFill rotWithShape="1">
          <a:blip r:embed="rId3">
            <a:alphaModFix/>
          </a:blip>
          <a:srcRect b="0" l="1989" r="0" t="0"/>
          <a:stretch/>
        </p:blipFill>
        <p:spPr>
          <a:xfrm>
            <a:off x="2077475" y="376050"/>
            <a:ext cx="5092674" cy="4693100"/>
          </a:xfrm>
          <a:prstGeom prst="rect">
            <a:avLst/>
          </a:prstGeom>
          <a:noFill/>
          <a:ln>
            <a:noFill/>
          </a:ln>
        </p:spPr>
      </p:pic>
      <p:sp>
        <p:nvSpPr>
          <p:cNvPr id="781" name="Google Shape;781;p57"/>
          <p:cNvSpPr txBox="1"/>
          <p:nvPr>
            <p:ph type="title"/>
          </p:nvPr>
        </p:nvSpPr>
        <p:spPr>
          <a:xfrm>
            <a:off x="63775" y="1611550"/>
            <a:ext cx="1464300" cy="22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VIT224</a:t>
            </a:r>
            <a:endParaRPr sz="2500"/>
          </a:p>
          <a:p>
            <a:pPr indent="0" lvl="0" marL="0" rtl="0" algn="l">
              <a:spcBef>
                <a:spcPts val="0"/>
              </a:spcBef>
              <a:spcAft>
                <a:spcPts val="0"/>
              </a:spcAft>
              <a:buNone/>
            </a:pPr>
            <a:r>
              <a:rPr lang="en" sz="2500"/>
              <a:t>PGD-10</a:t>
            </a:r>
            <a:endParaRPr sz="2500"/>
          </a:p>
          <a:p>
            <a:pPr indent="0" lvl="0" marL="0" rtl="0" algn="l">
              <a:spcBef>
                <a:spcPts val="0"/>
              </a:spcBef>
              <a:spcAft>
                <a:spcPts val="0"/>
              </a:spcAft>
              <a:buNone/>
            </a:pPr>
            <a:r>
              <a:rPr lang="en" sz="2500"/>
              <a:t>L-</a:t>
            </a:r>
            <a:r>
              <a:rPr lang="en" sz="2500">
                <a:solidFill>
                  <a:srgbClr val="222222"/>
                </a:solidFill>
              </a:rPr>
              <a:t>Infty</a:t>
            </a:r>
            <a:r>
              <a:rPr lang="en" sz="2500">
                <a:solidFill>
                  <a:srgbClr val="222222"/>
                </a:solidFill>
              </a:rPr>
              <a:t> </a:t>
            </a:r>
            <a:endParaRPr sz="2500"/>
          </a:p>
        </p:txBody>
      </p:sp>
      <p:sp>
        <p:nvSpPr>
          <p:cNvPr id="782" name="Google Shape;782;p57"/>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--Vision Transformer(ViT)</a:t>
            </a:r>
            <a:endParaRPr/>
          </a:p>
        </p:txBody>
      </p:sp>
      <p:sp>
        <p:nvSpPr>
          <p:cNvPr id="788" name="Google Shape;788;p58"/>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a:t>
            </a:r>
            <a:r>
              <a:rPr b="1" lang="en">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pic>
        <p:nvPicPr>
          <p:cNvPr id="789" name="Google Shape;789;p58"/>
          <p:cNvPicPr preferRelativeResize="0"/>
          <p:nvPr/>
        </p:nvPicPr>
        <p:blipFill>
          <a:blip r:embed="rId3">
            <a:alphaModFix/>
          </a:blip>
          <a:stretch>
            <a:fillRect/>
          </a:stretch>
        </p:blipFill>
        <p:spPr>
          <a:xfrm>
            <a:off x="2075600" y="1528200"/>
            <a:ext cx="4992799" cy="3266000"/>
          </a:xfrm>
          <a:prstGeom prst="rect">
            <a:avLst/>
          </a:prstGeom>
          <a:noFill/>
          <a:ln>
            <a:noFill/>
          </a:ln>
        </p:spPr>
      </p:pic>
      <p:sp>
        <p:nvSpPr>
          <p:cNvPr id="790" name="Google Shape;790;p58"/>
          <p:cNvSpPr/>
          <p:nvPr/>
        </p:nvSpPr>
        <p:spPr>
          <a:xfrm>
            <a:off x="1303800" y="3963375"/>
            <a:ext cx="5733900" cy="73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9"/>
          <p:cNvSpPr txBox="1"/>
          <p:nvPr>
            <p:ph type="title"/>
          </p:nvPr>
        </p:nvSpPr>
        <p:spPr>
          <a:xfrm>
            <a:off x="63775" y="1611550"/>
            <a:ext cx="1464300" cy="22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VIT224</a:t>
            </a:r>
            <a:endParaRPr sz="2500"/>
          </a:p>
          <a:p>
            <a:pPr indent="0" lvl="0" marL="0" rtl="0" algn="l">
              <a:spcBef>
                <a:spcPts val="0"/>
              </a:spcBef>
              <a:spcAft>
                <a:spcPts val="0"/>
              </a:spcAft>
              <a:buNone/>
            </a:pPr>
            <a:r>
              <a:rPr lang="en" sz="2500"/>
              <a:t>PGD-10</a:t>
            </a:r>
            <a:endParaRPr sz="2500"/>
          </a:p>
          <a:p>
            <a:pPr indent="0" lvl="0" marL="0" rtl="0" algn="l">
              <a:spcBef>
                <a:spcPts val="0"/>
              </a:spcBef>
              <a:spcAft>
                <a:spcPts val="0"/>
              </a:spcAft>
              <a:buNone/>
            </a:pPr>
            <a:r>
              <a:rPr lang="en" sz="2500"/>
              <a:t>L-</a:t>
            </a:r>
            <a:r>
              <a:rPr lang="en" sz="2500">
                <a:solidFill>
                  <a:srgbClr val="222222"/>
                </a:solidFill>
              </a:rPr>
              <a:t>2 </a:t>
            </a:r>
            <a:endParaRPr sz="2500"/>
          </a:p>
        </p:txBody>
      </p:sp>
      <p:sp>
        <p:nvSpPr>
          <p:cNvPr id="796" name="Google Shape;796;p59"/>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797" name="Google Shape;797;p59"/>
          <p:cNvPicPr preferRelativeResize="0"/>
          <p:nvPr/>
        </p:nvPicPr>
        <p:blipFill>
          <a:blip r:embed="rId3">
            <a:alphaModFix/>
          </a:blip>
          <a:stretch>
            <a:fillRect/>
          </a:stretch>
        </p:blipFill>
        <p:spPr>
          <a:xfrm>
            <a:off x="2077475" y="457265"/>
            <a:ext cx="5092676" cy="45622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0"/>
          <p:cNvSpPr txBox="1"/>
          <p:nvPr>
            <p:ph idx="4294967295" type="title"/>
          </p:nvPr>
        </p:nvSpPr>
        <p:spPr>
          <a:xfrm>
            <a:off x="1056750" y="207210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t>ImageNet </a:t>
            </a:r>
            <a:r>
              <a:rPr lang="en" sz="3600"/>
              <a:t>Examples</a:t>
            </a:r>
            <a:endParaRPr sz="3600"/>
          </a:p>
        </p:txBody>
      </p:sp>
      <p:sp>
        <p:nvSpPr>
          <p:cNvPr id="803" name="Google Shape;803;p60"/>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809" name="Google Shape;809;p61"/>
          <p:cNvPicPr preferRelativeResize="0"/>
          <p:nvPr/>
        </p:nvPicPr>
        <p:blipFill>
          <a:blip r:embed="rId3">
            <a:alphaModFix/>
          </a:blip>
          <a:stretch>
            <a:fillRect/>
          </a:stretch>
        </p:blipFill>
        <p:spPr>
          <a:xfrm>
            <a:off x="939800" y="1236625"/>
            <a:ext cx="3464602" cy="3441049"/>
          </a:xfrm>
          <a:prstGeom prst="rect">
            <a:avLst/>
          </a:prstGeom>
          <a:noFill/>
          <a:ln>
            <a:noFill/>
          </a:ln>
        </p:spPr>
      </p:pic>
      <p:pic>
        <p:nvPicPr>
          <p:cNvPr id="810" name="Google Shape;810;p61"/>
          <p:cNvPicPr preferRelativeResize="0"/>
          <p:nvPr/>
        </p:nvPicPr>
        <p:blipFill>
          <a:blip r:embed="rId4">
            <a:alphaModFix/>
          </a:blip>
          <a:stretch>
            <a:fillRect/>
          </a:stretch>
        </p:blipFill>
        <p:spPr>
          <a:xfrm>
            <a:off x="4737225" y="1246050"/>
            <a:ext cx="3464595" cy="3422172"/>
          </a:xfrm>
          <a:prstGeom prst="rect">
            <a:avLst/>
          </a:prstGeom>
          <a:noFill/>
          <a:ln>
            <a:noFill/>
          </a:ln>
        </p:spPr>
      </p:pic>
      <p:sp>
        <p:nvSpPr>
          <p:cNvPr id="811" name="Google Shape;811;p61"/>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Images</a:t>
            </a:r>
            <a:endParaRPr/>
          </a:p>
          <a:p>
            <a:pPr indent="0" lvl="0" marL="0" rtl="0" algn="l">
              <a:spcBef>
                <a:spcPts val="0"/>
              </a:spcBef>
              <a:spcAft>
                <a:spcPts val="0"/>
              </a:spcAft>
              <a:buNone/>
            </a:pPr>
            <a:r>
              <a:t/>
            </a:r>
            <a:endParaRPr/>
          </a:p>
        </p:txBody>
      </p:sp>
      <p:pic>
        <p:nvPicPr>
          <p:cNvPr id="812" name="Google Shape;812;p61"/>
          <p:cNvPicPr preferRelativeResize="0"/>
          <p:nvPr/>
        </p:nvPicPr>
        <p:blipFill>
          <a:blip r:embed="rId5">
            <a:alphaModFix/>
          </a:blip>
          <a:stretch>
            <a:fillRect/>
          </a:stretch>
        </p:blipFill>
        <p:spPr>
          <a:xfrm>
            <a:off x="939800" y="1246050"/>
            <a:ext cx="3464601" cy="3464601"/>
          </a:xfrm>
          <a:prstGeom prst="rect">
            <a:avLst/>
          </a:prstGeom>
          <a:noFill/>
          <a:ln>
            <a:noFill/>
          </a:ln>
        </p:spPr>
      </p:pic>
      <p:sp>
        <p:nvSpPr>
          <p:cNvPr id="813" name="Google Shape;813;p61"/>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a:t>
            </a:r>
            <a:endParaRPr>
              <a:latin typeface="Nunito"/>
              <a:ea typeface="Nunito"/>
              <a:cs typeface="Nunito"/>
              <a:sym typeface="Nunito"/>
            </a:endParaRPr>
          </a:p>
        </p:txBody>
      </p:sp>
      <p:sp>
        <p:nvSpPr>
          <p:cNvPr id="814" name="Google Shape;814;p61"/>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a:t>
            </a:r>
            <a:endParaRPr>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2"/>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820" name="Google Shape;820;p62"/>
          <p:cNvPicPr preferRelativeResize="0"/>
          <p:nvPr/>
        </p:nvPicPr>
        <p:blipFill>
          <a:blip r:embed="rId3">
            <a:alphaModFix/>
          </a:blip>
          <a:stretch>
            <a:fillRect/>
          </a:stretch>
        </p:blipFill>
        <p:spPr>
          <a:xfrm>
            <a:off x="4725173" y="1246025"/>
            <a:ext cx="3478903" cy="3356874"/>
          </a:xfrm>
          <a:prstGeom prst="rect">
            <a:avLst/>
          </a:prstGeom>
          <a:noFill/>
          <a:ln>
            <a:noFill/>
          </a:ln>
        </p:spPr>
      </p:pic>
      <p:pic>
        <p:nvPicPr>
          <p:cNvPr id="821" name="Google Shape;821;p62"/>
          <p:cNvPicPr preferRelativeResize="0"/>
          <p:nvPr/>
        </p:nvPicPr>
        <p:blipFill>
          <a:blip r:embed="rId4">
            <a:alphaModFix/>
          </a:blip>
          <a:stretch>
            <a:fillRect/>
          </a:stretch>
        </p:blipFill>
        <p:spPr>
          <a:xfrm>
            <a:off x="939800" y="1248747"/>
            <a:ext cx="3478901" cy="3351431"/>
          </a:xfrm>
          <a:prstGeom prst="rect">
            <a:avLst/>
          </a:prstGeom>
          <a:noFill/>
          <a:ln>
            <a:noFill/>
          </a:ln>
        </p:spPr>
      </p:pic>
      <p:sp>
        <p:nvSpPr>
          <p:cNvPr id="822" name="Google Shape;822;p62"/>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Untargeted, PGD-20 Attack, L-Infty 8 / 255</a:t>
            </a:r>
            <a:endParaRPr/>
          </a:p>
          <a:p>
            <a:pPr indent="0" lvl="0" marL="0" rtl="0" algn="l">
              <a:spcBef>
                <a:spcPts val="0"/>
              </a:spcBef>
              <a:spcAft>
                <a:spcPts val="0"/>
              </a:spcAft>
              <a:buNone/>
            </a:pPr>
            <a:r>
              <a:t/>
            </a:r>
            <a:endParaRPr/>
          </a:p>
        </p:txBody>
      </p:sp>
      <p:sp>
        <p:nvSpPr>
          <p:cNvPr id="823" name="Google Shape;823;p62"/>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 -&gt; egyptian_cat </a:t>
            </a:r>
            <a:r>
              <a:rPr b="1" lang="en">
                <a:solidFill>
                  <a:srgbClr val="6AA84F"/>
                </a:solidFill>
                <a:latin typeface="Nunito"/>
                <a:ea typeface="Nunito"/>
                <a:cs typeface="Nunito"/>
                <a:sym typeface="Nunito"/>
              </a:rPr>
              <a:t>(success)</a:t>
            </a:r>
            <a:endParaRPr b="1">
              <a:solidFill>
                <a:srgbClr val="6AA84F"/>
              </a:solidFill>
              <a:latin typeface="Nunito"/>
              <a:ea typeface="Nunito"/>
              <a:cs typeface="Nunito"/>
              <a:sym typeface="Nunito"/>
            </a:endParaRPr>
          </a:p>
        </p:txBody>
      </p:sp>
      <p:sp>
        <p:nvSpPr>
          <p:cNvPr id="824" name="Google Shape;824;p62"/>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a:t>
            </a:r>
            <a:r>
              <a:rPr lang="en">
                <a:latin typeface="Nunito"/>
                <a:ea typeface="Nunito"/>
                <a:cs typeface="Nunito"/>
                <a:sym typeface="Nunito"/>
              </a:rPr>
              <a:t> -&gt; c</a:t>
            </a:r>
            <a:r>
              <a:rPr lang="en">
                <a:latin typeface="Nunito"/>
                <a:ea typeface="Nunito"/>
                <a:cs typeface="Nunito"/>
                <a:sym typeface="Nunito"/>
              </a:rPr>
              <a:t>hihuahua</a:t>
            </a:r>
            <a:r>
              <a:rPr lang="en">
                <a:latin typeface="Nunito"/>
                <a:ea typeface="Nunito"/>
                <a:cs typeface="Nunito"/>
                <a:sym typeface="Nunito"/>
              </a:rPr>
              <a:t> </a:t>
            </a:r>
            <a:r>
              <a:rPr b="1" lang="en">
                <a:solidFill>
                  <a:srgbClr val="6AA84F"/>
                </a:solidFill>
                <a:latin typeface="Nunito"/>
                <a:ea typeface="Nunito"/>
                <a:cs typeface="Nunito"/>
                <a:sym typeface="Nunito"/>
              </a:rPr>
              <a:t>(success)</a:t>
            </a:r>
            <a:endParaRPr b="1">
              <a:solidFill>
                <a:srgbClr val="6AA84F"/>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3"/>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830" name="Google Shape;830;p63"/>
          <p:cNvPicPr preferRelativeResize="0"/>
          <p:nvPr/>
        </p:nvPicPr>
        <p:blipFill>
          <a:blip r:embed="rId3">
            <a:alphaModFix/>
          </a:blip>
          <a:stretch>
            <a:fillRect/>
          </a:stretch>
        </p:blipFill>
        <p:spPr>
          <a:xfrm>
            <a:off x="939800" y="1236635"/>
            <a:ext cx="3469388" cy="3441041"/>
          </a:xfrm>
          <a:prstGeom prst="rect">
            <a:avLst/>
          </a:prstGeom>
          <a:noFill/>
          <a:ln>
            <a:noFill/>
          </a:ln>
        </p:spPr>
      </p:pic>
      <p:pic>
        <p:nvPicPr>
          <p:cNvPr id="831" name="Google Shape;831;p63"/>
          <p:cNvPicPr preferRelativeResize="0"/>
          <p:nvPr/>
        </p:nvPicPr>
        <p:blipFill>
          <a:blip r:embed="rId4">
            <a:alphaModFix/>
          </a:blip>
          <a:stretch>
            <a:fillRect/>
          </a:stretch>
        </p:blipFill>
        <p:spPr>
          <a:xfrm>
            <a:off x="4746201" y="1236625"/>
            <a:ext cx="3446652" cy="3441021"/>
          </a:xfrm>
          <a:prstGeom prst="rect">
            <a:avLst/>
          </a:prstGeom>
          <a:noFill/>
          <a:ln>
            <a:noFill/>
          </a:ln>
        </p:spPr>
      </p:pic>
      <p:sp>
        <p:nvSpPr>
          <p:cNvPr id="832" name="Google Shape;832;p63"/>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FF0000"/>
                </a:solidFill>
                <a:latin typeface="Nunito"/>
                <a:ea typeface="Nunito"/>
                <a:cs typeface="Nunito"/>
                <a:sym typeface="Nunito"/>
              </a:rPr>
              <a:t>(failed)</a:t>
            </a:r>
            <a:endParaRPr b="1">
              <a:solidFill>
                <a:srgbClr val="FF0000"/>
              </a:solidFill>
              <a:latin typeface="Nunito"/>
              <a:ea typeface="Nunito"/>
              <a:cs typeface="Nunito"/>
              <a:sym typeface="Nunito"/>
            </a:endParaRPr>
          </a:p>
        </p:txBody>
      </p:sp>
      <p:sp>
        <p:nvSpPr>
          <p:cNvPr id="833" name="Google Shape;833;p63"/>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FF0000"/>
                </a:solidFill>
                <a:latin typeface="Nunito"/>
                <a:ea typeface="Nunito"/>
                <a:cs typeface="Nunito"/>
                <a:sym typeface="Nunito"/>
              </a:rPr>
              <a:t>(failed)</a:t>
            </a:r>
            <a:endParaRPr b="1">
              <a:solidFill>
                <a:srgbClr val="FF0000"/>
              </a:solidFill>
              <a:latin typeface="Nunito"/>
              <a:ea typeface="Nunito"/>
              <a:cs typeface="Nunito"/>
              <a:sym typeface="Nunito"/>
            </a:endParaRPr>
          </a:p>
        </p:txBody>
      </p:sp>
      <p:sp>
        <p:nvSpPr>
          <p:cNvPr id="834" name="Google Shape;834;p63"/>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Unt</a:t>
            </a:r>
            <a:r>
              <a:rPr lang="en"/>
              <a:t>argeted, PGD-20 Attack, L-2, 8 / 255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4"/>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840" name="Google Shape;840;p64"/>
          <p:cNvPicPr preferRelativeResize="0"/>
          <p:nvPr/>
        </p:nvPicPr>
        <p:blipFill>
          <a:blip r:embed="rId3">
            <a:alphaModFix/>
          </a:blip>
          <a:stretch>
            <a:fillRect/>
          </a:stretch>
        </p:blipFill>
        <p:spPr>
          <a:xfrm>
            <a:off x="939800" y="1236625"/>
            <a:ext cx="3464602" cy="3441049"/>
          </a:xfrm>
          <a:prstGeom prst="rect">
            <a:avLst/>
          </a:prstGeom>
          <a:noFill/>
          <a:ln>
            <a:noFill/>
          </a:ln>
        </p:spPr>
      </p:pic>
      <p:pic>
        <p:nvPicPr>
          <p:cNvPr id="841" name="Google Shape;841;p64"/>
          <p:cNvPicPr preferRelativeResize="0"/>
          <p:nvPr/>
        </p:nvPicPr>
        <p:blipFill>
          <a:blip r:embed="rId4">
            <a:alphaModFix/>
          </a:blip>
          <a:stretch>
            <a:fillRect/>
          </a:stretch>
        </p:blipFill>
        <p:spPr>
          <a:xfrm>
            <a:off x="4737225" y="1246050"/>
            <a:ext cx="3464595" cy="3422172"/>
          </a:xfrm>
          <a:prstGeom prst="rect">
            <a:avLst/>
          </a:prstGeom>
          <a:noFill/>
          <a:ln>
            <a:noFill/>
          </a:ln>
        </p:spPr>
      </p:pic>
      <p:sp>
        <p:nvSpPr>
          <p:cNvPr id="842" name="Google Shape;842;p64"/>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Images</a:t>
            </a:r>
            <a:endParaRPr/>
          </a:p>
          <a:p>
            <a:pPr indent="0" lvl="0" marL="0" rtl="0" algn="l">
              <a:spcBef>
                <a:spcPts val="0"/>
              </a:spcBef>
              <a:spcAft>
                <a:spcPts val="0"/>
              </a:spcAft>
              <a:buNone/>
            </a:pPr>
            <a:r>
              <a:t/>
            </a:r>
            <a:endParaRPr/>
          </a:p>
        </p:txBody>
      </p:sp>
      <p:pic>
        <p:nvPicPr>
          <p:cNvPr id="843" name="Google Shape;843;p64"/>
          <p:cNvPicPr preferRelativeResize="0"/>
          <p:nvPr/>
        </p:nvPicPr>
        <p:blipFill>
          <a:blip r:embed="rId5">
            <a:alphaModFix/>
          </a:blip>
          <a:stretch>
            <a:fillRect/>
          </a:stretch>
        </p:blipFill>
        <p:spPr>
          <a:xfrm>
            <a:off x="939800" y="1246050"/>
            <a:ext cx="3464601" cy="3464601"/>
          </a:xfrm>
          <a:prstGeom prst="rect">
            <a:avLst/>
          </a:prstGeom>
          <a:noFill/>
          <a:ln>
            <a:noFill/>
          </a:ln>
        </p:spPr>
      </p:pic>
      <p:sp>
        <p:nvSpPr>
          <p:cNvPr id="844" name="Google Shape;844;p64"/>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a:t>
            </a:r>
            <a:endParaRPr>
              <a:latin typeface="Nunito"/>
              <a:ea typeface="Nunito"/>
              <a:cs typeface="Nunito"/>
              <a:sym typeface="Nunito"/>
            </a:endParaRPr>
          </a:p>
        </p:txBody>
      </p:sp>
      <p:sp>
        <p:nvSpPr>
          <p:cNvPr id="845" name="Google Shape;845;p64"/>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a:t>
            </a:r>
            <a:endParaRPr>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5"/>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pic>
        <p:nvPicPr>
          <p:cNvPr id="851" name="Google Shape;851;p65"/>
          <p:cNvPicPr preferRelativeResize="0"/>
          <p:nvPr/>
        </p:nvPicPr>
        <p:blipFill>
          <a:blip r:embed="rId3">
            <a:alphaModFix/>
          </a:blip>
          <a:stretch>
            <a:fillRect/>
          </a:stretch>
        </p:blipFill>
        <p:spPr>
          <a:xfrm>
            <a:off x="4722417" y="1236632"/>
            <a:ext cx="3458043" cy="3429724"/>
          </a:xfrm>
          <a:prstGeom prst="rect">
            <a:avLst/>
          </a:prstGeom>
          <a:noFill/>
          <a:ln>
            <a:noFill/>
          </a:ln>
        </p:spPr>
      </p:pic>
      <p:pic>
        <p:nvPicPr>
          <p:cNvPr id="852" name="Google Shape;852;p65"/>
          <p:cNvPicPr preferRelativeResize="0"/>
          <p:nvPr/>
        </p:nvPicPr>
        <p:blipFill>
          <a:blip r:embed="rId4">
            <a:alphaModFix/>
          </a:blip>
          <a:stretch>
            <a:fillRect/>
          </a:stretch>
        </p:blipFill>
        <p:spPr>
          <a:xfrm>
            <a:off x="939800" y="1236625"/>
            <a:ext cx="3458046" cy="3441049"/>
          </a:xfrm>
          <a:prstGeom prst="rect">
            <a:avLst/>
          </a:prstGeom>
          <a:noFill/>
          <a:ln>
            <a:noFill/>
          </a:ln>
        </p:spPr>
      </p:pic>
      <p:sp>
        <p:nvSpPr>
          <p:cNvPr id="853" name="Google Shape;853;p65"/>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FF0000"/>
                </a:solidFill>
                <a:latin typeface="Nunito"/>
                <a:ea typeface="Nunito"/>
                <a:cs typeface="Nunito"/>
                <a:sym typeface="Nunito"/>
              </a:rPr>
              <a:t>(failed)</a:t>
            </a:r>
            <a:endParaRPr b="1">
              <a:solidFill>
                <a:srgbClr val="FF0000"/>
              </a:solidFill>
              <a:latin typeface="Nunito"/>
              <a:ea typeface="Nunito"/>
              <a:cs typeface="Nunito"/>
              <a:sym typeface="Nunito"/>
            </a:endParaRPr>
          </a:p>
        </p:txBody>
      </p:sp>
      <p:sp>
        <p:nvSpPr>
          <p:cNvPr id="854" name="Google Shape;854;p65"/>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a:t>
            </a:r>
            <a:r>
              <a:rPr lang="en">
                <a:latin typeface="Nunito"/>
                <a:ea typeface="Nunito"/>
                <a:cs typeface="Nunito"/>
                <a:sym typeface="Nunito"/>
              </a:rPr>
              <a:t>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6AA84F"/>
                </a:solidFill>
                <a:latin typeface="Nunito"/>
                <a:ea typeface="Nunito"/>
                <a:cs typeface="Nunito"/>
                <a:sym typeface="Nunito"/>
              </a:rPr>
              <a:t>(success)</a:t>
            </a:r>
            <a:endParaRPr b="1">
              <a:solidFill>
                <a:srgbClr val="6AA84F"/>
              </a:solidFill>
              <a:latin typeface="Nunito"/>
              <a:ea typeface="Nunito"/>
              <a:cs typeface="Nunito"/>
              <a:sym typeface="Nunito"/>
            </a:endParaRPr>
          </a:p>
        </p:txBody>
      </p:sp>
      <p:sp>
        <p:nvSpPr>
          <p:cNvPr id="855" name="Google Shape;855;p65"/>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Unt</a:t>
            </a:r>
            <a:r>
              <a:rPr lang="en"/>
              <a:t>argeted, PGD-20 Attack, L-2, 50 / 255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66"/>
          <p:cNvPicPr preferRelativeResize="0"/>
          <p:nvPr/>
        </p:nvPicPr>
        <p:blipFill>
          <a:blip r:embed="rId3">
            <a:alphaModFix/>
          </a:blip>
          <a:stretch>
            <a:fillRect/>
          </a:stretch>
        </p:blipFill>
        <p:spPr>
          <a:xfrm>
            <a:off x="4734822" y="1236625"/>
            <a:ext cx="3469377" cy="3457999"/>
          </a:xfrm>
          <a:prstGeom prst="rect">
            <a:avLst/>
          </a:prstGeom>
          <a:noFill/>
          <a:ln>
            <a:noFill/>
          </a:ln>
        </p:spPr>
      </p:pic>
      <p:pic>
        <p:nvPicPr>
          <p:cNvPr id="861" name="Google Shape;861;p66"/>
          <p:cNvPicPr preferRelativeResize="0"/>
          <p:nvPr/>
        </p:nvPicPr>
        <p:blipFill>
          <a:blip r:embed="rId4">
            <a:alphaModFix/>
          </a:blip>
          <a:stretch>
            <a:fillRect/>
          </a:stretch>
        </p:blipFill>
        <p:spPr>
          <a:xfrm>
            <a:off x="939800" y="1245110"/>
            <a:ext cx="3469379" cy="3441047"/>
          </a:xfrm>
          <a:prstGeom prst="rect">
            <a:avLst/>
          </a:prstGeom>
          <a:noFill/>
          <a:ln>
            <a:noFill/>
          </a:ln>
        </p:spPr>
      </p:pic>
      <p:sp>
        <p:nvSpPr>
          <p:cNvPr id="862" name="Google Shape;862;p66"/>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b="1" lang="en">
                <a:latin typeface="Nunito"/>
                <a:ea typeface="Nunito"/>
                <a:cs typeface="Nunito"/>
                <a:sym typeface="Nunito"/>
              </a:rPr>
              <a:t>Experimental Results </a:t>
            </a:r>
            <a:r>
              <a:rPr lang="en">
                <a:solidFill>
                  <a:srgbClr val="B7B7B7"/>
                </a:solidFill>
                <a:latin typeface="Nunito"/>
                <a:ea typeface="Nunito"/>
                <a:cs typeface="Nunito"/>
                <a:sym typeface="Nunito"/>
              </a:rPr>
              <a:t>- Conclusion and Future Work</a:t>
            </a:r>
            <a:endParaRPr>
              <a:solidFill>
                <a:srgbClr val="B7B7B7"/>
              </a:solidFill>
              <a:latin typeface="Nunito"/>
              <a:ea typeface="Nunito"/>
              <a:cs typeface="Nunito"/>
              <a:sym typeface="Nunito"/>
            </a:endParaRPr>
          </a:p>
        </p:txBody>
      </p:sp>
      <p:sp>
        <p:nvSpPr>
          <p:cNvPr id="863" name="Google Shape;863;p66"/>
          <p:cNvSpPr txBox="1"/>
          <p:nvPr>
            <p:ph type="title"/>
          </p:nvPr>
        </p:nvSpPr>
        <p:spPr>
          <a:xfrm>
            <a:off x="1303800" y="598575"/>
            <a:ext cx="7030500" cy="58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Unt</a:t>
            </a:r>
            <a:r>
              <a:rPr lang="en"/>
              <a:t>argeted, PGD-20 Attack, L-2, 100 / 255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4" name="Google Shape;864;p66"/>
          <p:cNvSpPr txBox="1"/>
          <p:nvPr/>
        </p:nvSpPr>
        <p:spPr>
          <a:xfrm>
            <a:off x="1050725"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tabby_cat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6AA84F"/>
                </a:solidFill>
                <a:latin typeface="Nunito"/>
                <a:ea typeface="Nunito"/>
                <a:cs typeface="Nunito"/>
                <a:sym typeface="Nunito"/>
              </a:rPr>
              <a:t>(success)</a:t>
            </a:r>
            <a:endParaRPr b="1">
              <a:solidFill>
                <a:srgbClr val="6AA84F"/>
              </a:solidFill>
              <a:latin typeface="Nunito"/>
              <a:ea typeface="Nunito"/>
              <a:cs typeface="Nunito"/>
              <a:sym typeface="Nunito"/>
            </a:endParaRPr>
          </a:p>
        </p:txBody>
      </p:sp>
      <p:sp>
        <p:nvSpPr>
          <p:cNvPr id="865" name="Google Shape;865;p66"/>
          <p:cNvSpPr txBox="1"/>
          <p:nvPr/>
        </p:nvSpPr>
        <p:spPr>
          <a:xfrm>
            <a:off x="4855000" y="4677625"/>
            <a:ext cx="32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samoyed -&gt; </a:t>
            </a:r>
            <a:r>
              <a:rPr i="1" lang="en">
                <a:latin typeface="Nunito"/>
                <a:ea typeface="Nunito"/>
                <a:cs typeface="Nunito"/>
                <a:sym typeface="Nunito"/>
              </a:rPr>
              <a:t>any_label</a:t>
            </a:r>
            <a:r>
              <a:rPr lang="en">
                <a:latin typeface="Nunito"/>
                <a:ea typeface="Nunito"/>
                <a:cs typeface="Nunito"/>
                <a:sym typeface="Nunito"/>
              </a:rPr>
              <a:t> </a:t>
            </a:r>
            <a:r>
              <a:rPr b="1" lang="en">
                <a:solidFill>
                  <a:srgbClr val="6AA84F"/>
                </a:solidFill>
                <a:latin typeface="Nunito"/>
                <a:ea typeface="Nunito"/>
                <a:cs typeface="Nunito"/>
                <a:sym typeface="Nunito"/>
              </a:rPr>
              <a:t>(success)</a:t>
            </a:r>
            <a:endParaRPr b="1">
              <a:solidFill>
                <a:srgbClr val="6AA84F"/>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7"/>
          <p:cNvSpPr txBox="1"/>
          <p:nvPr>
            <p:ph type="title"/>
          </p:nvPr>
        </p:nvSpPr>
        <p:spPr>
          <a:xfrm>
            <a:off x="824000" y="1613825"/>
            <a:ext cx="67872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8"/>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a:t>
            </a:r>
            <a:r>
              <a:rPr lang="en">
                <a:solidFill>
                  <a:srgbClr val="B7B7B7"/>
                </a:solidFill>
                <a:latin typeface="Nunito"/>
                <a:ea typeface="Nunito"/>
                <a:cs typeface="Nunito"/>
                <a:sym typeface="Nunito"/>
              </a:rPr>
              <a:t>Experimental Results</a:t>
            </a:r>
            <a:r>
              <a:rPr b="1"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 </a:t>
            </a:r>
            <a:r>
              <a:rPr b="1" lang="en">
                <a:latin typeface="Nunito"/>
                <a:ea typeface="Nunito"/>
                <a:cs typeface="Nunito"/>
                <a:sym typeface="Nunito"/>
              </a:rPr>
              <a:t>Conclusion and Future Work</a:t>
            </a:r>
            <a:endParaRPr b="1">
              <a:latin typeface="Nunito"/>
              <a:ea typeface="Nunito"/>
              <a:cs typeface="Nunito"/>
              <a:sym typeface="Nunito"/>
            </a:endParaRPr>
          </a:p>
        </p:txBody>
      </p:sp>
      <p:sp>
        <p:nvSpPr>
          <p:cNvPr id="876" name="Google Shape;876;p6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Are Vision Transformer Models more Adversarially Robust than Convolutional Neural Networks?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Are</a:t>
            </a:r>
            <a:r>
              <a:rPr lang="en"/>
              <a:t> Vision Transformer Models more Adversarially Robust than Convolutional Neural Networks?</a:t>
            </a:r>
            <a:endParaRPr/>
          </a:p>
        </p:txBody>
      </p:sp>
      <p:sp>
        <p:nvSpPr>
          <p:cNvPr id="882" name="Google Shape;882;p69"/>
          <p:cNvSpPr txBox="1"/>
          <p:nvPr>
            <p:ph idx="1" type="body"/>
          </p:nvPr>
        </p:nvSpPr>
        <p:spPr>
          <a:xfrm>
            <a:off x="1303800" y="1990050"/>
            <a:ext cx="7030500" cy="2917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Sometimes yes! </a:t>
            </a:r>
            <a:endParaRPr sz="2100"/>
          </a:p>
          <a:p>
            <a:pPr indent="-361950" lvl="1" marL="914400" rtl="0" algn="l">
              <a:spcBef>
                <a:spcPts val="0"/>
              </a:spcBef>
              <a:spcAft>
                <a:spcPts val="0"/>
              </a:spcAft>
              <a:buSzPts val="2100"/>
              <a:buChar char="○"/>
            </a:pPr>
            <a:r>
              <a:rPr lang="en" sz="2100"/>
              <a:t>L-2 White-Box Attacks </a:t>
            </a:r>
            <a:endParaRPr sz="2100"/>
          </a:p>
          <a:p>
            <a:pPr indent="-361950" lvl="1" marL="914400" rtl="0" algn="l">
              <a:spcBef>
                <a:spcPts val="0"/>
              </a:spcBef>
              <a:spcAft>
                <a:spcPts val="0"/>
              </a:spcAft>
              <a:buSzPts val="2100"/>
              <a:buChar char="○"/>
            </a:pPr>
            <a:r>
              <a:rPr lang="en" sz="2100"/>
              <a:t>Transfer Attacks</a:t>
            </a:r>
            <a:endParaRPr sz="2100"/>
          </a:p>
          <a:p>
            <a:pPr indent="0" lvl="0" marL="0" rtl="0" algn="l">
              <a:spcBef>
                <a:spcPts val="1200"/>
              </a:spcBef>
              <a:spcAft>
                <a:spcPts val="1200"/>
              </a:spcAft>
              <a:buNone/>
            </a:pPr>
            <a:r>
              <a:t/>
            </a:r>
            <a:endParaRPr sz="2100"/>
          </a:p>
        </p:txBody>
      </p:sp>
      <p:sp>
        <p:nvSpPr>
          <p:cNvPr id="883" name="Google Shape;883;p69"/>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Experimental Results</a:t>
            </a:r>
            <a:r>
              <a:rPr b="1"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 </a:t>
            </a:r>
            <a:r>
              <a:rPr b="1" lang="en">
                <a:latin typeface="Nunito"/>
                <a:ea typeface="Nunito"/>
                <a:cs typeface="Nunito"/>
                <a:sym typeface="Nunito"/>
              </a:rPr>
              <a:t>Conclusion and Future Work</a:t>
            </a:r>
            <a:endParaRPr b="1">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0"/>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Experimental Results</a:t>
            </a:r>
            <a:r>
              <a:rPr b="1"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 </a:t>
            </a:r>
            <a:r>
              <a:rPr b="1" lang="en">
                <a:latin typeface="Nunito"/>
                <a:ea typeface="Nunito"/>
                <a:cs typeface="Nunito"/>
                <a:sym typeface="Nunito"/>
              </a:rPr>
              <a:t>Conclusion and Future Work</a:t>
            </a:r>
            <a:endParaRPr b="1">
              <a:latin typeface="Nunito"/>
              <a:ea typeface="Nunito"/>
              <a:cs typeface="Nunito"/>
              <a:sym typeface="Nunito"/>
            </a:endParaRPr>
          </a:p>
        </p:txBody>
      </p:sp>
      <p:sp>
        <p:nvSpPr>
          <p:cNvPr id="889" name="Google Shape;889;p70"/>
          <p:cNvSpPr txBox="1"/>
          <p:nvPr>
            <p:ph idx="1" type="body"/>
          </p:nvPr>
        </p:nvSpPr>
        <p:spPr>
          <a:xfrm>
            <a:off x="1303800" y="1990050"/>
            <a:ext cx="7030500" cy="2917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Sometimes yes! </a:t>
            </a:r>
            <a:endParaRPr sz="2100"/>
          </a:p>
          <a:p>
            <a:pPr indent="-361950" lvl="1" marL="914400" rtl="0" algn="l">
              <a:spcBef>
                <a:spcPts val="0"/>
              </a:spcBef>
              <a:spcAft>
                <a:spcPts val="0"/>
              </a:spcAft>
              <a:buSzPts val="2100"/>
              <a:buChar char="○"/>
            </a:pPr>
            <a:r>
              <a:rPr lang="en" sz="2100"/>
              <a:t>L-2 White-Box Attacks </a:t>
            </a:r>
            <a:endParaRPr sz="2100"/>
          </a:p>
          <a:p>
            <a:pPr indent="-361950" lvl="1" marL="914400" rtl="0" algn="l">
              <a:spcBef>
                <a:spcPts val="0"/>
              </a:spcBef>
              <a:spcAft>
                <a:spcPts val="0"/>
              </a:spcAft>
              <a:buSzPts val="2100"/>
              <a:buChar char="○"/>
            </a:pPr>
            <a:r>
              <a:rPr lang="en" sz="2100"/>
              <a:t>Transfer Attacks</a:t>
            </a:r>
            <a:endParaRPr sz="2100"/>
          </a:p>
          <a:p>
            <a:pPr indent="-361950" lvl="0" marL="457200" rtl="0" algn="l">
              <a:spcBef>
                <a:spcPts val="0"/>
              </a:spcBef>
              <a:spcAft>
                <a:spcPts val="0"/>
              </a:spcAft>
              <a:buSzPts val="2100"/>
              <a:buChar char="●"/>
            </a:pPr>
            <a:r>
              <a:rPr lang="en" sz="2100"/>
              <a:t>Not always</a:t>
            </a:r>
            <a:endParaRPr sz="2100"/>
          </a:p>
          <a:p>
            <a:pPr indent="-361950" lvl="1" marL="914400" rtl="0" algn="l">
              <a:spcBef>
                <a:spcPts val="0"/>
              </a:spcBef>
              <a:spcAft>
                <a:spcPts val="0"/>
              </a:spcAft>
              <a:buSzPts val="2100"/>
              <a:buChar char="○"/>
            </a:pPr>
            <a:r>
              <a:rPr lang="en" sz="2100"/>
              <a:t>Weak to L-Infinity Attacks</a:t>
            </a:r>
            <a:endParaRPr sz="2100"/>
          </a:p>
          <a:p>
            <a:pPr indent="0" lvl="0" marL="0" rtl="0" algn="l">
              <a:spcBef>
                <a:spcPts val="1200"/>
              </a:spcBef>
              <a:spcAft>
                <a:spcPts val="1200"/>
              </a:spcAft>
              <a:buNone/>
            </a:pPr>
            <a:r>
              <a:t/>
            </a:r>
            <a:endParaRPr sz="2100"/>
          </a:p>
        </p:txBody>
      </p:sp>
      <p:sp>
        <p:nvSpPr>
          <p:cNvPr id="890" name="Google Shape;890;p7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Are Vision Transformer Models more Adversarially Robust than Convolutional Neural Networks?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1"/>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Experimental Results</a:t>
            </a:r>
            <a:r>
              <a:rPr b="1"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 </a:t>
            </a:r>
            <a:r>
              <a:rPr b="1" lang="en">
                <a:latin typeface="Nunito"/>
                <a:ea typeface="Nunito"/>
                <a:cs typeface="Nunito"/>
                <a:sym typeface="Nunito"/>
              </a:rPr>
              <a:t>Conclusion and Future Work</a:t>
            </a:r>
            <a:endParaRPr b="1">
              <a:latin typeface="Nunito"/>
              <a:ea typeface="Nunito"/>
              <a:cs typeface="Nunito"/>
              <a:sym typeface="Nunito"/>
            </a:endParaRPr>
          </a:p>
        </p:txBody>
      </p:sp>
      <p:sp>
        <p:nvSpPr>
          <p:cNvPr id="896" name="Google Shape;896;p71"/>
          <p:cNvSpPr txBox="1"/>
          <p:nvPr>
            <p:ph idx="1" type="body"/>
          </p:nvPr>
        </p:nvSpPr>
        <p:spPr>
          <a:xfrm>
            <a:off x="1303800" y="1990050"/>
            <a:ext cx="7030500" cy="2917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Sometimes yes! </a:t>
            </a:r>
            <a:endParaRPr sz="2100"/>
          </a:p>
          <a:p>
            <a:pPr indent="-361950" lvl="1" marL="914400" rtl="0" algn="l">
              <a:spcBef>
                <a:spcPts val="0"/>
              </a:spcBef>
              <a:spcAft>
                <a:spcPts val="0"/>
              </a:spcAft>
              <a:buSzPts val="2100"/>
              <a:buChar char="○"/>
            </a:pPr>
            <a:r>
              <a:rPr lang="en" sz="2100"/>
              <a:t>L-2 White-Box Attacks </a:t>
            </a:r>
            <a:endParaRPr sz="2100"/>
          </a:p>
          <a:p>
            <a:pPr indent="-361950" lvl="1" marL="914400" rtl="0" algn="l">
              <a:spcBef>
                <a:spcPts val="0"/>
              </a:spcBef>
              <a:spcAft>
                <a:spcPts val="0"/>
              </a:spcAft>
              <a:buSzPts val="2100"/>
              <a:buChar char="○"/>
            </a:pPr>
            <a:r>
              <a:rPr lang="en" sz="2100"/>
              <a:t>Transfer Attacks</a:t>
            </a:r>
            <a:endParaRPr sz="2100"/>
          </a:p>
          <a:p>
            <a:pPr indent="-361950" lvl="0" marL="457200" rtl="0" algn="l">
              <a:spcBef>
                <a:spcPts val="0"/>
              </a:spcBef>
              <a:spcAft>
                <a:spcPts val="0"/>
              </a:spcAft>
              <a:buSzPts val="2100"/>
              <a:buChar char="●"/>
            </a:pPr>
            <a:r>
              <a:rPr lang="en" sz="2100"/>
              <a:t>Not always</a:t>
            </a:r>
            <a:endParaRPr sz="2100"/>
          </a:p>
          <a:p>
            <a:pPr indent="-361950" lvl="1" marL="914400" rtl="0" algn="l">
              <a:spcBef>
                <a:spcPts val="0"/>
              </a:spcBef>
              <a:spcAft>
                <a:spcPts val="0"/>
              </a:spcAft>
              <a:buSzPts val="2100"/>
              <a:buChar char="○"/>
            </a:pPr>
            <a:r>
              <a:rPr lang="en" sz="2100"/>
              <a:t>Weak to L-Infinity Attacks</a:t>
            </a:r>
            <a:endParaRPr sz="2100"/>
          </a:p>
          <a:p>
            <a:pPr indent="-361950" lvl="2" marL="1371600" rtl="0" algn="l">
              <a:spcBef>
                <a:spcPts val="0"/>
              </a:spcBef>
              <a:spcAft>
                <a:spcPts val="0"/>
              </a:spcAft>
              <a:buSzPts val="2100"/>
              <a:buChar char="■"/>
            </a:pPr>
            <a:r>
              <a:rPr lang="en" sz="2100"/>
              <a:t>But can still be adversarially trained!</a:t>
            </a:r>
            <a:endParaRPr sz="2100"/>
          </a:p>
          <a:p>
            <a:pPr indent="0" lvl="0" marL="0" rtl="0" algn="l">
              <a:spcBef>
                <a:spcPts val="1200"/>
              </a:spcBef>
              <a:spcAft>
                <a:spcPts val="1200"/>
              </a:spcAft>
              <a:buNone/>
            </a:pPr>
            <a:r>
              <a:t/>
            </a:r>
            <a:endParaRPr sz="2100"/>
          </a:p>
        </p:txBody>
      </p:sp>
      <p:sp>
        <p:nvSpPr>
          <p:cNvPr id="897" name="Google Shape;897;p7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Are Vision Transformer Models more Adversarially Robust than Convolutional Neural Networks?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903" name="Google Shape;903;p72"/>
          <p:cNvSpPr txBox="1"/>
          <p:nvPr>
            <p:ph idx="1" type="body"/>
          </p:nvPr>
        </p:nvSpPr>
        <p:spPr>
          <a:xfrm>
            <a:off x="1303800" y="1796250"/>
            <a:ext cx="7030500" cy="25416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Possible Ensemble Defence Scheme</a:t>
            </a:r>
            <a:endParaRPr sz="2200"/>
          </a:p>
          <a:p>
            <a:pPr indent="-368300" lvl="1" marL="914400" rtl="0" algn="l">
              <a:spcBef>
                <a:spcPts val="0"/>
              </a:spcBef>
              <a:spcAft>
                <a:spcPts val="0"/>
              </a:spcAft>
              <a:buSzPts val="2200"/>
              <a:buChar char="○"/>
            </a:pPr>
            <a:r>
              <a:rPr lang="en" sz="2200"/>
              <a:t>Using a combination of CNN and ViT models</a:t>
            </a:r>
            <a:endParaRPr sz="2200"/>
          </a:p>
          <a:p>
            <a:pPr indent="-368300" lvl="0" marL="457200" rtl="0" algn="l">
              <a:spcBef>
                <a:spcPts val="0"/>
              </a:spcBef>
              <a:spcAft>
                <a:spcPts val="0"/>
              </a:spcAft>
              <a:buSzPts val="2200"/>
              <a:buChar char="●"/>
            </a:pPr>
            <a:r>
              <a:rPr lang="en" sz="2200"/>
              <a:t>Possible Fingerprinting Defence Scheme</a:t>
            </a:r>
            <a:endParaRPr sz="2200"/>
          </a:p>
          <a:p>
            <a:pPr indent="-368300" lvl="1" marL="914400" rtl="0" algn="l">
              <a:spcBef>
                <a:spcPts val="0"/>
              </a:spcBef>
              <a:spcAft>
                <a:spcPts val="0"/>
              </a:spcAft>
              <a:buSzPts val="2200"/>
              <a:buChar char="○"/>
            </a:pPr>
            <a:r>
              <a:rPr lang="en" sz="2200"/>
              <a:t>Using the checkerboard pattern always visible in ViT models</a:t>
            </a:r>
            <a:endParaRPr sz="2200"/>
          </a:p>
        </p:txBody>
      </p:sp>
      <p:sp>
        <p:nvSpPr>
          <p:cNvPr id="904" name="Google Shape;904;p72"/>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Background - Experimental Results</a:t>
            </a:r>
            <a:r>
              <a:rPr b="1" lang="en">
                <a:solidFill>
                  <a:srgbClr val="B7B7B7"/>
                </a:solidFill>
                <a:latin typeface="Nunito"/>
                <a:ea typeface="Nunito"/>
                <a:cs typeface="Nunito"/>
                <a:sym typeface="Nunito"/>
              </a:rPr>
              <a:t> </a:t>
            </a:r>
            <a:r>
              <a:rPr lang="en">
                <a:solidFill>
                  <a:srgbClr val="B7B7B7"/>
                </a:solidFill>
                <a:latin typeface="Nunito"/>
                <a:ea typeface="Nunito"/>
                <a:cs typeface="Nunito"/>
                <a:sym typeface="Nunito"/>
              </a:rPr>
              <a:t>- </a:t>
            </a:r>
            <a:r>
              <a:rPr b="1" lang="en">
                <a:latin typeface="Nunito"/>
                <a:ea typeface="Nunito"/>
                <a:cs typeface="Nunito"/>
                <a:sym typeface="Nunito"/>
              </a:rPr>
              <a:t>Conclusion and Future Work</a:t>
            </a:r>
            <a:endParaRPr b="1">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910" name="Google Shape;910;p7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--Motivation</a:t>
            </a:r>
            <a:endParaRPr/>
          </a:p>
          <a:p>
            <a:pPr indent="0" lvl="0" marL="0" rtl="0" algn="l">
              <a:spcBef>
                <a:spcPts val="0"/>
              </a:spcBef>
              <a:spcAft>
                <a:spcPts val="0"/>
              </a:spcAft>
              <a:buNone/>
            </a:pPr>
            <a:r>
              <a:t/>
            </a:r>
            <a:endParaRPr/>
          </a:p>
        </p:txBody>
      </p:sp>
      <p:sp>
        <p:nvSpPr>
          <p:cNvPr id="570" name="Google Shape;570;p29"/>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Introduction</a:t>
            </a:r>
            <a:r>
              <a:rPr lang="en">
                <a:latin typeface="Nunito"/>
                <a:ea typeface="Nunito"/>
                <a:cs typeface="Nunito"/>
                <a:sym typeface="Nunito"/>
              </a:rPr>
              <a:t> </a:t>
            </a:r>
            <a:r>
              <a:rPr lang="en">
                <a:solidFill>
                  <a:srgbClr val="B7B7B7"/>
                </a:solidFill>
                <a:latin typeface="Nunito"/>
                <a:ea typeface="Nunito"/>
                <a:cs typeface="Nunito"/>
                <a:sym typeface="Nunito"/>
              </a:rPr>
              <a:t>- Background - Experimental Results - Conclusion and Future Work</a:t>
            </a:r>
            <a:endParaRPr>
              <a:solidFill>
                <a:srgbClr val="B7B7B7"/>
              </a:solidFill>
              <a:latin typeface="Nunito"/>
              <a:ea typeface="Nunito"/>
              <a:cs typeface="Nunito"/>
              <a:sym typeface="Nunito"/>
            </a:endParaRPr>
          </a:p>
        </p:txBody>
      </p:sp>
      <p:sp>
        <p:nvSpPr>
          <p:cNvPr id="571" name="Google Shape;571;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An Image is Worth 16x16 Words: Transformers for Image Recognition at Scale(ViT)</a:t>
            </a:r>
            <a:endParaRPr sz="1600"/>
          </a:p>
          <a:p>
            <a:pPr indent="-330200" lvl="0" marL="457200" rtl="0" algn="l">
              <a:spcBef>
                <a:spcPts val="1000"/>
              </a:spcBef>
              <a:spcAft>
                <a:spcPts val="0"/>
              </a:spcAft>
              <a:buSzPts val="1600"/>
              <a:buChar char="●"/>
            </a:pPr>
            <a:r>
              <a:rPr lang="en" sz="1600"/>
              <a:t>ViT: High accuracy and efficiency</a:t>
            </a:r>
            <a:endParaRPr sz="1600"/>
          </a:p>
          <a:p>
            <a:pPr indent="-330200" lvl="0" marL="457200" rtl="0" algn="l">
              <a:spcBef>
                <a:spcPts val="1000"/>
              </a:spcBef>
              <a:spcAft>
                <a:spcPts val="1000"/>
              </a:spcAft>
              <a:buClr>
                <a:srgbClr val="CC0000"/>
              </a:buClr>
              <a:buSzPts val="1600"/>
              <a:buChar char="●"/>
            </a:pPr>
            <a:r>
              <a:rPr b="1" lang="en" sz="1600">
                <a:solidFill>
                  <a:srgbClr val="CC0000"/>
                </a:solidFill>
              </a:rPr>
              <a:t>Is ViT more robust to adversarial attack ?</a:t>
            </a:r>
            <a:endParaRPr b="1" sz="1600">
              <a:solidFill>
                <a:srgbClr val="CC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--Vision Transformer(ViT)</a:t>
            </a:r>
            <a:endParaRPr/>
          </a:p>
        </p:txBody>
      </p:sp>
      <p:sp>
        <p:nvSpPr>
          <p:cNvPr id="582" name="Google Shape;582;p31"/>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a:t>
            </a:r>
            <a:r>
              <a:rPr b="1" lang="en">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pic>
        <p:nvPicPr>
          <p:cNvPr id="583" name="Google Shape;583;p31"/>
          <p:cNvPicPr preferRelativeResize="0"/>
          <p:nvPr/>
        </p:nvPicPr>
        <p:blipFill>
          <a:blip r:embed="rId3">
            <a:alphaModFix/>
          </a:blip>
          <a:stretch>
            <a:fillRect/>
          </a:stretch>
        </p:blipFill>
        <p:spPr>
          <a:xfrm>
            <a:off x="2075600" y="1528200"/>
            <a:ext cx="4992799" cy="3266000"/>
          </a:xfrm>
          <a:prstGeom prst="rect">
            <a:avLst/>
          </a:prstGeom>
          <a:noFill/>
          <a:ln>
            <a:noFill/>
          </a:ln>
        </p:spPr>
      </p:pic>
      <p:sp>
        <p:nvSpPr>
          <p:cNvPr id="584" name="Google Shape;584;p31"/>
          <p:cNvSpPr/>
          <p:nvPr/>
        </p:nvSpPr>
        <p:spPr>
          <a:xfrm>
            <a:off x="1303800" y="3963375"/>
            <a:ext cx="5733900" cy="73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2"/>
          <p:cNvSpPr txBox="1"/>
          <p:nvPr/>
        </p:nvSpPr>
        <p:spPr>
          <a:xfrm>
            <a:off x="5343700" y="1463025"/>
            <a:ext cx="3800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Multi- Head Attention Layers: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Parallel computing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Capture information for long sequence</a:t>
            </a:r>
            <a:endParaRPr>
              <a:latin typeface="Nunito"/>
              <a:ea typeface="Nunito"/>
              <a:cs typeface="Nunito"/>
              <a:sym typeface="Nunito"/>
            </a:endParaRPr>
          </a:p>
        </p:txBody>
      </p:sp>
      <p:pic>
        <p:nvPicPr>
          <p:cNvPr id="590" name="Google Shape;590;p32"/>
          <p:cNvPicPr preferRelativeResize="0"/>
          <p:nvPr/>
        </p:nvPicPr>
        <p:blipFill>
          <a:blip r:embed="rId3">
            <a:alphaModFix/>
          </a:blip>
          <a:stretch>
            <a:fillRect/>
          </a:stretch>
        </p:blipFill>
        <p:spPr>
          <a:xfrm>
            <a:off x="6103700" y="1796025"/>
            <a:ext cx="1251400" cy="1524275"/>
          </a:xfrm>
          <a:prstGeom prst="rect">
            <a:avLst/>
          </a:prstGeom>
          <a:noFill/>
          <a:ln>
            <a:noFill/>
          </a:ln>
        </p:spPr>
      </p:pic>
      <p:sp>
        <p:nvSpPr>
          <p:cNvPr id="591" name="Google Shape;591;p32"/>
          <p:cNvSpPr txBox="1"/>
          <p:nvPr/>
        </p:nvSpPr>
        <p:spPr>
          <a:xfrm>
            <a:off x="5343702" y="3953450"/>
            <a:ext cx="341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Positional Encoding: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Learn the information of sequence order</a:t>
            </a:r>
            <a:endParaRPr>
              <a:latin typeface="Nunito"/>
              <a:ea typeface="Nunito"/>
              <a:cs typeface="Nunito"/>
              <a:sym typeface="Nunito"/>
            </a:endParaRPr>
          </a:p>
        </p:txBody>
      </p:sp>
      <p:sp>
        <p:nvSpPr>
          <p:cNvPr id="592" name="Google Shape;592;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--Vision Transformer(ViT)</a:t>
            </a:r>
            <a:endParaRPr/>
          </a:p>
        </p:txBody>
      </p:sp>
      <p:pic>
        <p:nvPicPr>
          <p:cNvPr id="593" name="Google Shape;593;p32"/>
          <p:cNvPicPr preferRelativeResize="0"/>
          <p:nvPr/>
        </p:nvPicPr>
        <p:blipFill>
          <a:blip r:embed="rId4">
            <a:alphaModFix/>
          </a:blip>
          <a:stretch>
            <a:fillRect/>
          </a:stretch>
        </p:blipFill>
        <p:spPr>
          <a:xfrm>
            <a:off x="1446675" y="1597875"/>
            <a:ext cx="1752175" cy="3285950"/>
          </a:xfrm>
          <a:prstGeom prst="rect">
            <a:avLst/>
          </a:prstGeom>
          <a:noFill/>
          <a:ln>
            <a:noFill/>
          </a:ln>
        </p:spPr>
      </p:pic>
      <p:cxnSp>
        <p:nvCxnSpPr>
          <p:cNvPr id="594" name="Google Shape;594;p32"/>
          <p:cNvCxnSpPr/>
          <p:nvPr/>
        </p:nvCxnSpPr>
        <p:spPr>
          <a:xfrm flipH="1" rot="10800000">
            <a:off x="2828925" y="1681875"/>
            <a:ext cx="2565000" cy="2004300"/>
          </a:xfrm>
          <a:prstGeom prst="straightConnector1">
            <a:avLst/>
          </a:prstGeom>
          <a:noFill/>
          <a:ln cap="flat" cmpd="sng" w="9525">
            <a:solidFill>
              <a:schemeClr val="dk2"/>
            </a:solidFill>
            <a:prstDash val="solid"/>
            <a:round/>
            <a:headEnd len="med" w="med" type="none"/>
            <a:tailEnd len="med" w="med" type="triangle"/>
          </a:ln>
        </p:spPr>
      </p:cxnSp>
      <p:cxnSp>
        <p:nvCxnSpPr>
          <p:cNvPr id="595" name="Google Shape;595;p32"/>
          <p:cNvCxnSpPr/>
          <p:nvPr/>
        </p:nvCxnSpPr>
        <p:spPr>
          <a:xfrm flipH="1" rot="10800000">
            <a:off x="2344900" y="4163800"/>
            <a:ext cx="3018900" cy="194100"/>
          </a:xfrm>
          <a:prstGeom prst="straightConnector1">
            <a:avLst/>
          </a:prstGeom>
          <a:noFill/>
          <a:ln cap="flat" cmpd="sng" w="9525">
            <a:solidFill>
              <a:schemeClr val="dk2"/>
            </a:solidFill>
            <a:prstDash val="solid"/>
            <a:round/>
            <a:headEnd len="med" w="med" type="none"/>
            <a:tailEnd len="med" w="med" type="triangle"/>
          </a:ln>
        </p:spPr>
      </p:cxnSp>
      <p:sp>
        <p:nvSpPr>
          <p:cNvPr id="596" name="Google Shape;596;p32"/>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a:t>
            </a:r>
            <a:r>
              <a:rPr b="1" lang="en">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--ViT vs CNN?</a:t>
            </a:r>
            <a:endParaRPr/>
          </a:p>
        </p:txBody>
      </p:sp>
      <p:sp>
        <p:nvSpPr>
          <p:cNvPr id="602" name="Google Shape;602;p33"/>
          <p:cNvSpPr txBox="1"/>
          <p:nvPr/>
        </p:nvSpPr>
        <p:spPr>
          <a:xfrm>
            <a:off x="803075" y="0"/>
            <a:ext cx="740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Nunito"/>
                <a:ea typeface="Nunito"/>
                <a:cs typeface="Nunito"/>
                <a:sym typeface="Nunito"/>
              </a:rPr>
              <a:t>Introduction - </a:t>
            </a:r>
            <a:r>
              <a:rPr b="1" lang="en">
                <a:latin typeface="Nunito"/>
                <a:ea typeface="Nunito"/>
                <a:cs typeface="Nunito"/>
                <a:sym typeface="Nunito"/>
              </a:rPr>
              <a:t>Background</a:t>
            </a:r>
            <a:r>
              <a:rPr lang="en">
                <a:solidFill>
                  <a:srgbClr val="B7B7B7"/>
                </a:solidFill>
                <a:latin typeface="Nunito"/>
                <a:ea typeface="Nunito"/>
                <a:cs typeface="Nunito"/>
                <a:sym typeface="Nunito"/>
              </a:rPr>
              <a:t> - Experimental Results - Conclusion and Future Work</a:t>
            </a:r>
            <a:endParaRPr>
              <a:solidFill>
                <a:srgbClr val="B7B7B7"/>
              </a:solidFill>
              <a:latin typeface="Nunito"/>
              <a:ea typeface="Nunito"/>
              <a:cs typeface="Nunito"/>
              <a:sym typeface="Nunito"/>
            </a:endParaRPr>
          </a:p>
        </p:txBody>
      </p:sp>
      <p:pic>
        <p:nvPicPr>
          <p:cNvPr id="603" name="Google Shape;603;p33"/>
          <p:cNvPicPr preferRelativeResize="0"/>
          <p:nvPr/>
        </p:nvPicPr>
        <p:blipFill>
          <a:blip r:embed="rId3">
            <a:alphaModFix/>
          </a:blip>
          <a:stretch>
            <a:fillRect/>
          </a:stretch>
        </p:blipFill>
        <p:spPr>
          <a:xfrm>
            <a:off x="2491963" y="1597875"/>
            <a:ext cx="4160074" cy="2261525"/>
          </a:xfrm>
          <a:prstGeom prst="rect">
            <a:avLst/>
          </a:prstGeom>
          <a:noFill/>
          <a:ln>
            <a:noFill/>
          </a:ln>
        </p:spPr>
      </p:pic>
      <p:sp>
        <p:nvSpPr>
          <p:cNvPr id="604" name="Google Shape;604;p33"/>
          <p:cNvSpPr txBox="1"/>
          <p:nvPr/>
        </p:nvSpPr>
        <p:spPr>
          <a:xfrm>
            <a:off x="1224750" y="4099575"/>
            <a:ext cx="669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Nunito"/>
                <a:ea typeface="Nunito"/>
                <a:cs typeface="Nunito"/>
                <a:sym typeface="Nunito"/>
              </a:rPr>
              <a:t>ViT could detect location information </a:t>
            </a:r>
            <a:r>
              <a:rPr b="1" lang="en" sz="2000">
                <a:latin typeface="Nunito"/>
                <a:ea typeface="Nunito"/>
                <a:cs typeface="Nunito"/>
                <a:sym typeface="Nunito"/>
              </a:rPr>
              <a:t>better</a:t>
            </a:r>
            <a:r>
              <a:rPr b="1" lang="en" sz="2000">
                <a:latin typeface="Nunito"/>
                <a:ea typeface="Nunito"/>
                <a:cs typeface="Nunito"/>
                <a:sym typeface="Nunito"/>
              </a:rPr>
              <a:t> than CNN</a:t>
            </a:r>
            <a:endParaRPr b="1" sz="2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